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5.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9"/>
  </p:notesMasterIdLst>
  <p:sldIdLst>
    <p:sldId id="267" r:id="rId5"/>
    <p:sldId id="276" r:id="rId6"/>
    <p:sldId id="279" r:id="rId7"/>
    <p:sldId id="2195" r:id="rId8"/>
    <p:sldId id="2194" r:id="rId9"/>
    <p:sldId id="1831" r:id="rId10"/>
    <p:sldId id="1720" r:id="rId11"/>
    <p:sldId id="1972" r:id="rId12"/>
    <p:sldId id="2180" r:id="rId13"/>
    <p:sldId id="2183" r:id="rId14"/>
    <p:sldId id="2196" r:id="rId15"/>
    <p:sldId id="1976" r:id="rId16"/>
    <p:sldId id="2190" r:id="rId17"/>
    <p:sldId id="2197" r:id="rId18"/>
    <p:sldId id="2185" r:id="rId19"/>
    <p:sldId id="2186" r:id="rId20"/>
    <p:sldId id="2187" r:id="rId21"/>
    <p:sldId id="2184" r:id="rId22"/>
    <p:sldId id="2148" r:id="rId23"/>
    <p:sldId id="2191" r:id="rId24"/>
    <p:sldId id="2189" r:id="rId25"/>
    <p:sldId id="2188" r:id="rId26"/>
    <p:sldId id="2192" r:id="rId27"/>
    <p:sldId id="2193" r:id="rId28"/>
    <p:sldId id="2198" r:id="rId29"/>
    <p:sldId id="1703" r:id="rId30"/>
    <p:sldId id="268" r:id="rId31"/>
    <p:sldId id="1704" r:id="rId32"/>
    <p:sldId id="1705" r:id="rId33"/>
    <p:sldId id="1706" r:id="rId34"/>
    <p:sldId id="1707" r:id="rId35"/>
    <p:sldId id="1708" r:id="rId36"/>
    <p:sldId id="2199" r:id="rId37"/>
    <p:sldId id="2062" r:id="rId38"/>
  </p:sldIdLst>
  <p:sldSz cx="12192000" cy="6858000"/>
  <p:notesSz cx="7010400" cy="92964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BA4CA17-B616-4A54-B488-C81ABC67BA54}">
          <p14:sldIdLst>
            <p14:sldId id="267"/>
            <p14:sldId id="276"/>
            <p14:sldId id="279"/>
            <p14:sldId id="2195"/>
            <p14:sldId id="2194"/>
            <p14:sldId id="1831"/>
            <p14:sldId id="1720"/>
            <p14:sldId id="1972"/>
            <p14:sldId id="2180"/>
            <p14:sldId id="2183"/>
            <p14:sldId id="2196"/>
            <p14:sldId id="1976"/>
            <p14:sldId id="2190"/>
            <p14:sldId id="2197"/>
            <p14:sldId id="2185"/>
            <p14:sldId id="2186"/>
            <p14:sldId id="2187"/>
            <p14:sldId id="2184"/>
            <p14:sldId id="2148"/>
            <p14:sldId id="2191"/>
            <p14:sldId id="2189"/>
            <p14:sldId id="2188"/>
            <p14:sldId id="2192"/>
            <p14:sldId id="2193"/>
            <p14:sldId id="2198"/>
            <p14:sldId id="1703"/>
            <p14:sldId id="268"/>
            <p14:sldId id="1704"/>
            <p14:sldId id="1705"/>
            <p14:sldId id="1706"/>
            <p14:sldId id="1707"/>
            <p14:sldId id="1708"/>
            <p14:sldId id="2199"/>
            <p14:sldId id="2062"/>
          </p14:sldIdLst>
        </p14:section>
        <p14:section name="Untitled Section" id="{76C4908B-8AD8-472C-9119-864DFF626B8C}">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1FDB24-9903-A3FD-7C55-BA2B4BE96A58}" name="Isabel Robles" initials="IR" userId="S::Isabel.Robles@yourhealthidaho.org::536efee4-3480-43d7-8426-0efc6e89f82e" providerId="AD"/>
  <p188:author id="{1C1BB92D-9E58-9DAD-2E2B-FF35B8B8645C}" name="Stacey St Amand" initials="SSA" userId="S::Stacey.StAmand@yourhealthidaho.org::3dfff1ae-8021-4bdd-ab51-a00a794ed6c9" providerId="AD"/>
  <p188:author id="{0B7ACF5C-2D25-97AA-13B8-161AAB2BC368}" name="Stephanie Husler" initials="SH" userId="S::stephanie.husler@yourhealthidaho.org::03187e64-fdd9-4ebc-a828-aaf58bb3e3d6" providerId="AD"/>
  <p188:author id="{DD592560-E6BB-CD05-6FFC-032D16741DEA}" name="Pat Kelly" initials="PK" userId="S::pat.kelly@yourhealthidaho.org::e61cf9ab-d27b-486e-b8b6-ba532779898a" providerId="AD"/>
  <p188:author id="{9CCFA39C-EC0D-337E-9F2B-D40D287B74AE}" name="Nichol Lapierre" initials="NL" userId="S::Nichol.Lapierre@yourhealthidaho.org::a63f09e2-21e6-4cda-a6ba-80ae525fdaeb" providerId="AD"/>
  <p188:author id="{1304EE9F-BE11-003F-8B4D-CC741D0CAC28}" name="Haley Winstead" initials="HW" userId="S::Haley.Winstead@yourhealthidaho.org::efe188de-f77f-4536-98bd-1ecda7f868a3" providerId="AD"/>
  <p188:author id="{3D84D7A4-2FDD-E049-6E2D-A7091AF76FFF}" name="Nichol Lapierre" initials="NL" userId="S::Nichol.LaPierre@yourhealthidaho.org::a63f09e2-21e6-4cda-a6ba-80ae525fdae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BC21"/>
    <a:srgbClr val="0070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20" autoAdjust="0"/>
    <p:restoredTop sz="94731"/>
  </p:normalViewPr>
  <p:slideViewPr>
    <p:cSldViewPr snapToGrid="0" snapToObjects="1">
      <p:cViewPr varScale="1">
        <p:scale>
          <a:sx n="74" d="100"/>
          <a:sy n="74" d="100"/>
        </p:scale>
        <p:origin x="846" y="54"/>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6434"/>
          </a:xfrm>
          <a:prstGeom prst="rect">
            <a:avLst/>
          </a:prstGeom>
        </p:spPr>
        <p:txBody>
          <a:bodyPr vert="horz" lIns="93167" tIns="46585" rIns="93167" bIns="46585" rtlCol="0"/>
          <a:lstStyle>
            <a:lvl1pPr algn="l">
              <a:defRPr sz="1200"/>
            </a:lvl1pPr>
          </a:lstStyle>
          <a:p>
            <a:endParaRPr lang="en-US" dirty="0"/>
          </a:p>
        </p:txBody>
      </p:sp>
      <p:sp>
        <p:nvSpPr>
          <p:cNvPr id="3" name="Date Placeholder 2"/>
          <p:cNvSpPr>
            <a:spLocks noGrp="1"/>
          </p:cNvSpPr>
          <p:nvPr>
            <p:ph type="dt" idx="1"/>
          </p:nvPr>
        </p:nvSpPr>
        <p:spPr>
          <a:xfrm>
            <a:off x="3970940" y="0"/>
            <a:ext cx="3037840" cy="466434"/>
          </a:xfrm>
          <a:prstGeom prst="rect">
            <a:avLst/>
          </a:prstGeom>
        </p:spPr>
        <p:txBody>
          <a:bodyPr vert="horz" lIns="93167" tIns="46585" rIns="93167" bIns="46585" rtlCol="0"/>
          <a:lstStyle>
            <a:lvl1pPr algn="r">
              <a:defRPr sz="1200"/>
            </a:lvl1pPr>
          </a:lstStyle>
          <a:p>
            <a:fld id="{A2C9922F-26D5-EC4E-B3F2-F1C34177F3DD}" type="datetimeFigureOut">
              <a:rPr lang="en-US" smtClean="0"/>
              <a:t>3/29/2024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5" rIns="93167" bIns="46585"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3167" tIns="46585" rIns="93167"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9"/>
            <a:ext cx="3037840" cy="466433"/>
          </a:xfrm>
          <a:prstGeom prst="rect">
            <a:avLst/>
          </a:prstGeom>
        </p:spPr>
        <p:txBody>
          <a:bodyPr vert="horz" lIns="93167" tIns="46585" rIns="93167"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6433"/>
          </a:xfrm>
          <a:prstGeom prst="rect">
            <a:avLst/>
          </a:prstGeom>
        </p:spPr>
        <p:txBody>
          <a:bodyPr vert="horz" lIns="93167" tIns="46585" rIns="93167" bIns="46585" rtlCol="0" anchor="b"/>
          <a:lstStyle>
            <a:lvl1pPr algn="r">
              <a:defRPr sz="1200"/>
            </a:lvl1pPr>
          </a:lstStyle>
          <a:p>
            <a:fld id="{8DF15A31-6204-9941-B8CA-99C941E24946}" type="slidenum">
              <a:rPr lang="en-US" smtClean="0"/>
              <a:t>‹#›</a:t>
            </a:fld>
            <a:endParaRPr lang="en-US" dirty="0"/>
          </a:p>
        </p:txBody>
      </p:sp>
    </p:spTree>
    <p:extLst>
      <p:ext uri="{BB962C8B-B14F-4D97-AF65-F5344CB8AC3E}">
        <p14:creationId xmlns:p14="http://schemas.microsoft.com/office/powerpoint/2010/main" val="1091364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6</a:t>
            </a:fld>
            <a:endParaRPr lang="en-US"/>
          </a:p>
        </p:txBody>
      </p:sp>
    </p:spTree>
    <p:extLst>
      <p:ext uri="{BB962C8B-B14F-4D97-AF65-F5344CB8AC3E}">
        <p14:creationId xmlns:p14="http://schemas.microsoft.com/office/powerpoint/2010/main" val="1198528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29</a:t>
            </a:fld>
            <a:endParaRPr lang="en-US"/>
          </a:p>
        </p:txBody>
      </p:sp>
    </p:spTree>
    <p:extLst>
      <p:ext uri="{BB962C8B-B14F-4D97-AF65-F5344CB8AC3E}">
        <p14:creationId xmlns:p14="http://schemas.microsoft.com/office/powerpoint/2010/main" val="4201227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30</a:t>
            </a:fld>
            <a:endParaRPr lang="en-US"/>
          </a:p>
        </p:txBody>
      </p:sp>
    </p:spTree>
    <p:extLst>
      <p:ext uri="{BB962C8B-B14F-4D97-AF65-F5344CB8AC3E}">
        <p14:creationId xmlns:p14="http://schemas.microsoft.com/office/powerpoint/2010/main" val="191489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31</a:t>
            </a:fld>
            <a:endParaRPr lang="en-US"/>
          </a:p>
        </p:txBody>
      </p:sp>
    </p:spTree>
    <p:extLst>
      <p:ext uri="{BB962C8B-B14F-4D97-AF65-F5344CB8AC3E}">
        <p14:creationId xmlns:p14="http://schemas.microsoft.com/office/powerpoint/2010/main" val="230271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32</a:t>
            </a:fld>
            <a:endParaRPr lang="en-US"/>
          </a:p>
        </p:txBody>
      </p:sp>
    </p:spTree>
    <p:extLst>
      <p:ext uri="{BB962C8B-B14F-4D97-AF65-F5344CB8AC3E}">
        <p14:creationId xmlns:p14="http://schemas.microsoft.com/office/powerpoint/2010/main" val="4046960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33</a:t>
            </a:fld>
            <a:endParaRPr lang="en-US"/>
          </a:p>
        </p:txBody>
      </p:sp>
    </p:spTree>
    <p:extLst>
      <p:ext uri="{BB962C8B-B14F-4D97-AF65-F5344CB8AC3E}">
        <p14:creationId xmlns:p14="http://schemas.microsoft.com/office/powerpoint/2010/main" val="133469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19</a:t>
            </a:fld>
            <a:endParaRPr lang="en-US" dirty="0"/>
          </a:p>
        </p:txBody>
      </p:sp>
    </p:spTree>
    <p:extLst>
      <p:ext uri="{BB962C8B-B14F-4D97-AF65-F5344CB8AC3E}">
        <p14:creationId xmlns:p14="http://schemas.microsoft.com/office/powerpoint/2010/main" val="154173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21</a:t>
            </a:fld>
            <a:endParaRPr lang="en-US" dirty="0"/>
          </a:p>
        </p:txBody>
      </p:sp>
    </p:spTree>
    <p:extLst>
      <p:ext uri="{BB962C8B-B14F-4D97-AF65-F5344CB8AC3E}">
        <p14:creationId xmlns:p14="http://schemas.microsoft.com/office/powerpoint/2010/main" val="345396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23</a:t>
            </a:fld>
            <a:endParaRPr lang="en-US" dirty="0"/>
          </a:p>
        </p:txBody>
      </p:sp>
    </p:spTree>
    <p:extLst>
      <p:ext uri="{BB962C8B-B14F-4D97-AF65-F5344CB8AC3E}">
        <p14:creationId xmlns:p14="http://schemas.microsoft.com/office/powerpoint/2010/main" val="3717971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24</a:t>
            </a:fld>
            <a:endParaRPr lang="en-US" dirty="0"/>
          </a:p>
        </p:txBody>
      </p:sp>
    </p:spTree>
    <p:extLst>
      <p:ext uri="{BB962C8B-B14F-4D97-AF65-F5344CB8AC3E}">
        <p14:creationId xmlns:p14="http://schemas.microsoft.com/office/powerpoint/2010/main" val="1954958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25</a:t>
            </a:fld>
            <a:endParaRPr lang="en-US"/>
          </a:p>
        </p:txBody>
      </p:sp>
    </p:spTree>
    <p:extLst>
      <p:ext uri="{BB962C8B-B14F-4D97-AF65-F5344CB8AC3E}">
        <p14:creationId xmlns:p14="http://schemas.microsoft.com/office/powerpoint/2010/main" val="2741886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F8B9BE-D8FD-4452-B7F2-4BB1CE4F09A1}" type="slidenum">
              <a:rPr lang="en-US" smtClean="0"/>
              <a:t>26</a:t>
            </a:fld>
            <a:endParaRPr lang="en-US"/>
          </a:p>
        </p:txBody>
      </p:sp>
    </p:spTree>
    <p:extLst>
      <p:ext uri="{BB962C8B-B14F-4D97-AF65-F5344CB8AC3E}">
        <p14:creationId xmlns:p14="http://schemas.microsoft.com/office/powerpoint/2010/main" val="718456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27</a:t>
            </a:fld>
            <a:endParaRPr lang="en-US"/>
          </a:p>
        </p:txBody>
      </p:sp>
    </p:spTree>
    <p:extLst>
      <p:ext uri="{BB962C8B-B14F-4D97-AF65-F5344CB8AC3E}">
        <p14:creationId xmlns:p14="http://schemas.microsoft.com/office/powerpoint/2010/main" val="410685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15A31-6204-9941-B8CA-99C941E24946}" type="slidenum">
              <a:rPr lang="en-US" smtClean="0"/>
              <a:t>28</a:t>
            </a:fld>
            <a:endParaRPr lang="en-US"/>
          </a:p>
        </p:txBody>
      </p:sp>
    </p:spTree>
    <p:extLst>
      <p:ext uri="{BB962C8B-B14F-4D97-AF65-F5344CB8AC3E}">
        <p14:creationId xmlns:p14="http://schemas.microsoft.com/office/powerpoint/2010/main" val="79508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0CA4-74C8-554B-B855-D49DEAB88F0A}"/>
              </a:ext>
            </a:extLst>
          </p:cNvPr>
          <p:cNvSpPr>
            <a:spLocks noGrp="1"/>
          </p:cNvSpPr>
          <p:nvPr>
            <p:ph type="ctrTitle"/>
          </p:nvPr>
        </p:nvSpPr>
        <p:spPr>
          <a:xfrm>
            <a:off x="1524000" y="1122363"/>
            <a:ext cx="9144000" cy="2387600"/>
          </a:xfrm>
        </p:spPr>
        <p:txBody>
          <a:bodyPr anchor="b"/>
          <a:lstStyle>
            <a:lvl1pPr algn="ctr">
              <a:defRPr sz="6000">
                <a:latin typeface="Montserrat SemiBold" pitchFamily="2" charset="0"/>
              </a:defRPr>
            </a:lvl1pPr>
          </a:lstStyle>
          <a:p>
            <a:r>
              <a:rPr lang="en-US"/>
              <a:t>Click to edit Master title style</a:t>
            </a:r>
          </a:p>
        </p:txBody>
      </p:sp>
      <p:sp>
        <p:nvSpPr>
          <p:cNvPr id="3" name="Subtitle 2">
            <a:extLst>
              <a:ext uri="{FF2B5EF4-FFF2-40B4-BE49-F238E27FC236}">
                <a16:creationId xmlns:a16="http://schemas.microsoft.com/office/drawing/2014/main" id="{196D9152-7F3D-1541-A42F-801752F14077}"/>
              </a:ext>
            </a:extLst>
          </p:cNvPr>
          <p:cNvSpPr>
            <a:spLocks noGrp="1"/>
          </p:cNvSpPr>
          <p:nvPr>
            <p:ph type="subTitle" idx="1"/>
          </p:nvPr>
        </p:nvSpPr>
        <p:spPr>
          <a:xfrm>
            <a:off x="1524000" y="3602038"/>
            <a:ext cx="9144000" cy="1655762"/>
          </a:xfrm>
        </p:spPr>
        <p:txBody>
          <a:bodyPr/>
          <a:lstStyle>
            <a:lvl1pPr marL="0" indent="0" algn="ctr">
              <a:buNone/>
              <a:defRPr sz="2400">
                <a:latin typeface="Montserrat"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595B2E-1C86-D840-91D2-F99733D6B2E9}"/>
              </a:ext>
            </a:extLst>
          </p:cNvPr>
          <p:cNvSpPr>
            <a:spLocks noGrp="1"/>
          </p:cNvSpPr>
          <p:nvPr>
            <p:ph type="dt" sz="half" idx="10"/>
          </p:nvPr>
        </p:nvSpPr>
        <p:spPr/>
        <p:txBody>
          <a:bodyPr/>
          <a:lstStyle/>
          <a:p>
            <a:fld id="{6C072D7E-BBD9-334E-ACC5-96AA7103AEB1}" type="datetimeFigureOut">
              <a:rPr lang="en-US" smtClean="0"/>
              <a:t>3/29/2024</a:t>
            </a:fld>
            <a:endParaRPr lang="en-US" dirty="0"/>
          </a:p>
        </p:txBody>
      </p:sp>
      <p:sp>
        <p:nvSpPr>
          <p:cNvPr id="5" name="Footer Placeholder 4">
            <a:extLst>
              <a:ext uri="{FF2B5EF4-FFF2-40B4-BE49-F238E27FC236}">
                <a16:creationId xmlns:a16="http://schemas.microsoft.com/office/drawing/2014/main" id="{45B9DEDC-9EB5-0648-B815-06159B5F95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DCAC54-690E-564D-8C56-7DDB41CC1D6F}"/>
              </a:ext>
            </a:extLst>
          </p:cNvPr>
          <p:cNvSpPr>
            <a:spLocks noGrp="1"/>
          </p:cNvSpPr>
          <p:nvPr>
            <p:ph type="sldNum" sz="quarter" idx="12"/>
          </p:nvPr>
        </p:nvSpPr>
        <p:spPr/>
        <p:txBody>
          <a:bodyPr/>
          <a:lstStyle/>
          <a:p>
            <a:fld id="{DBE5DED6-1B2D-ED43-A720-DD06C3828442}" type="slidenum">
              <a:rPr lang="en-US" smtClean="0"/>
              <a:t>‹#›</a:t>
            </a:fld>
            <a:endParaRPr lang="en-US" dirty="0"/>
          </a:p>
        </p:txBody>
      </p:sp>
    </p:spTree>
    <p:extLst>
      <p:ext uri="{BB962C8B-B14F-4D97-AF65-F5344CB8AC3E}">
        <p14:creationId xmlns:p14="http://schemas.microsoft.com/office/powerpoint/2010/main" val="117454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F6DFC-3069-414B-A275-14D2A675100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E0FD760-B736-A046-8F10-8F3903329782}"/>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FC172EC-38D0-584B-9B55-93B01F0340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3A7F17-A72B-7A41-9F06-DCBC52878E05}"/>
              </a:ext>
            </a:extLst>
          </p:cNvPr>
          <p:cNvSpPr>
            <a:spLocks noGrp="1"/>
          </p:cNvSpPr>
          <p:nvPr>
            <p:ph type="dt" sz="half" idx="10"/>
          </p:nvPr>
        </p:nvSpPr>
        <p:spPr/>
        <p:txBody>
          <a:bodyPr/>
          <a:lstStyle/>
          <a:p>
            <a:fld id="{6C072D7E-BBD9-334E-ACC5-96AA7103AEB1}" type="datetimeFigureOut">
              <a:rPr lang="en-US" smtClean="0"/>
              <a:t>3/29/2024</a:t>
            </a:fld>
            <a:endParaRPr lang="en-US" dirty="0"/>
          </a:p>
        </p:txBody>
      </p:sp>
      <p:sp>
        <p:nvSpPr>
          <p:cNvPr id="6" name="Footer Placeholder 5">
            <a:extLst>
              <a:ext uri="{FF2B5EF4-FFF2-40B4-BE49-F238E27FC236}">
                <a16:creationId xmlns:a16="http://schemas.microsoft.com/office/drawing/2014/main" id="{3C8B3396-03F2-0841-B5B2-D865A756CD5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66566F-D725-E049-A8CC-A4BFA3FF0EF1}"/>
              </a:ext>
            </a:extLst>
          </p:cNvPr>
          <p:cNvSpPr>
            <a:spLocks noGrp="1"/>
          </p:cNvSpPr>
          <p:nvPr>
            <p:ph type="sldNum" sz="quarter" idx="12"/>
          </p:nvPr>
        </p:nvSpPr>
        <p:spPr/>
        <p:txBody>
          <a:bodyPr/>
          <a:lstStyle/>
          <a:p>
            <a:fld id="{DBE5DED6-1B2D-ED43-A720-DD06C3828442}" type="slidenum">
              <a:rPr lang="en-US" smtClean="0"/>
              <a:t>‹#›</a:t>
            </a:fld>
            <a:endParaRPr lang="en-US" dirty="0"/>
          </a:p>
        </p:txBody>
      </p:sp>
    </p:spTree>
    <p:extLst>
      <p:ext uri="{BB962C8B-B14F-4D97-AF65-F5344CB8AC3E}">
        <p14:creationId xmlns:p14="http://schemas.microsoft.com/office/powerpoint/2010/main" val="4058172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2785FE-BD3D-2B45-94C3-4D9B40291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E3E7FB-4BBA-1843-9D6B-DBC0E92D5F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251071-B1D2-CD4A-97A4-7335C5CA2D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rbel" panose="020B0503020204020204" pitchFamily="34" charset="0"/>
              </a:defRPr>
            </a:lvl1pPr>
          </a:lstStyle>
          <a:p>
            <a:fld id="{6C072D7E-BBD9-334E-ACC5-96AA7103AEB1}" type="datetimeFigureOut">
              <a:rPr lang="en-US" smtClean="0"/>
              <a:pPr/>
              <a:t>3/29/2024</a:t>
            </a:fld>
            <a:endParaRPr lang="en-US" dirty="0"/>
          </a:p>
        </p:txBody>
      </p:sp>
      <p:sp>
        <p:nvSpPr>
          <p:cNvPr id="5" name="Footer Placeholder 4">
            <a:extLst>
              <a:ext uri="{FF2B5EF4-FFF2-40B4-BE49-F238E27FC236}">
                <a16:creationId xmlns:a16="http://schemas.microsoft.com/office/drawing/2014/main" id="{C2FA007F-F322-044E-8823-925CB206F9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rbel" panose="020B0503020204020204" pitchFamily="34" charset="0"/>
              </a:defRPr>
            </a:lvl1pPr>
          </a:lstStyle>
          <a:p>
            <a:endParaRPr lang="en-US" dirty="0"/>
          </a:p>
        </p:txBody>
      </p:sp>
      <p:sp>
        <p:nvSpPr>
          <p:cNvPr id="6" name="Slide Number Placeholder 5">
            <a:extLst>
              <a:ext uri="{FF2B5EF4-FFF2-40B4-BE49-F238E27FC236}">
                <a16:creationId xmlns:a16="http://schemas.microsoft.com/office/drawing/2014/main" id="{E87C5B33-A6FF-154B-8315-8634743D54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rbel" panose="020B0503020204020204" pitchFamily="34" charset="0"/>
              </a:defRPr>
            </a:lvl1pPr>
          </a:lstStyle>
          <a:p>
            <a:fld id="{DBE5DED6-1B2D-ED43-A720-DD06C3828442}" type="slidenum">
              <a:rPr lang="en-US" smtClean="0"/>
              <a:pPr/>
              <a:t>‹#›</a:t>
            </a:fld>
            <a:endParaRPr lang="en-US" dirty="0"/>
          </a:p>
        </p:txBody>
      </p:sp>
    </p:spTree>
    <p:extLst>
      <p:ext uri="{BB962C8B-B14F-4D97-AF65-F5344CB8AC3E}">
        <p14:creationId xmlns:p14="http://schemas.microsoft.com/office/powerpoint/2010/main" val="2024250751"/>
      </p:ext>
    </p:extLst>
  </p:cSld>
  <p:clrMap bg1="lt1" tx1="dk1" bg2="lt2" tx2="dk2" accent1="accent1" accent2="accent2" accent3="accent3" accent4="accent4" accent5="accent5" accent6="accent6" hlink="hlink" folHlink="folHlink"/>
  <p:sldLayoutIdLst>
    <p:sldLayoutId id="2147483649" r:id="rId1"/>
    <p:sldLayoutId id="2147483652" r:id="rId2"/>
  </p:sldLayoutIdLst>
  <p:txStyles>
    <p:titleStyle>
      <a:lvl1pPr algn="l" defTabSz="914400" rtl="0" eaLnBrk="1" latinLnBrk="0" hangingPunct="1">
        <a:lnSpc>
          <a:spcPct val="90000"/>
        </a:lnSpc>
        <a:spcBef>
          <a:spcPct val="0"/>
        </a:spcBef>
        <a:buNone/>
        <a:defRPr sz="4400" kern="1200">
          <a:solidFill>
            <a:srgbClr val="007078"/>
          </a:solidFill>
          <a:latin typeface="Montserrat SemiBold" pitchFamily="2" charset="0"/>
          <a:ea typeface="+mj-ea"/>
          <a:cs typeface="+mj-cs"/>
        </a:defRPr>
      </a:lvl1pPr>
    </p:titleStyle>
    <p:bodyStyle>
      <a:lvl1pPr marL="228600" indent="-228600" algn="l" defTabSz="914400" rtl="0" eaLnBrk="1" latinLnBrk="0" hangingPunct="1">
        <a:lnSpc>
          <a:spcPct val="110000"/>
        </a:lnSpc>
        <a:spcBef>
          <a:spcPts val="0"/>
        </a:spcBef>
        <a:spcAft>
          <a:spcPts val="600"/>
        </a:spcAft>
        <a:buFont typeface="Arial" panose="020B0604020202020204" pitchFamily="34" charset="0"/>
        <a:buChar char="•"/>
        <a:defRPr sz="1800" kern="1200">
          <a:solidFill>
            <a:schemeClr val="tx1"/>
          </a:solidFill>
          <a:latin typeface="Montserrat" pitchFamily="2" charset="0"/>
          <a:ea typeface="+mn-ea"/>
          <a:cs typeface="+mn-cs"/>
        </a:defRPr>
      </a:lvl1pPr>
      <a:lvl2pPr marL="685800" indent="-228600" algn="l" defTabSz="914400" rtl="0" eaLnBrk="1" latinLnBrk="0" hangingPunct="1">
        <a:lnSpc>
          <a:spcPct val="110000"/>
        </a:lnSpc>
        <a:spcBef>
          <a:spcPts val="0"/>
        </a:spcBef>
        <a:spcAft>
          <a:spcPts val="600"/>
        </a:spcAft>
        <a:buFont typeface="Arial" panose="020B0604020202020204" pitchFamily="34" charset="0"/>
        <a:buChar char="•"/>
        <a:defRPr sz="1800" kern="1200">
          <a:solidFill>
            <a:schemeClr val="tx1"/>
          </a:solidFill>
          <a:latin typeface="Montserrat" pitchFamily="2" charset="0"/>
          <a:ea typeface="+mn-ea"/>
          <a:cs typeface="+mn-cs"/>
        </a:defRPr>
      </a:lvl2pPr>
      <a:lvl3pPr marL="1143000" indent="-228600" algn="l" defTabSz="914400" rtl="0" eaLnBrk="1" latinLnBrk="0" hangingPunct="1">
        <a:lnSpc>
          <a:spcPct val="110000"/>
        </a:lnSpc>
        <a:spcBef>
          <a:spcPts val="0"/>
        </a:spcBef>
        <a:spcAft>
          <a:spcPts val="600"/>
        </a:spcAft>
        <a:buFont typeface="Arial" panose="020B0604020202020204" pitchFamily="34" charset="0"/>
        <a:buChar char="•"/>
        <a:defRPr sz="1800" kern="1200">
          <a:solidFill>
            <a:schemeClr val="tx1"/>
          </a:solidFill>
          <a:latin typeface="Montserrat" pitchFamily="2" charset="0"/>
          <a:ea typeface="+mn-ea"/>
          <a:cs typeface="+mn-cs"/>
        </a:defRPr>
      </a:lvl3pPr>
      <a:lvl4pPr marL="1600200" indent="-228600" algn="l" defTabSz="914400" rtl="0" eaLnBrk="1" latinLnBrk="0" hangingPunct="1">
        <a:lnSpc>
          <a:spcPct val="110000"/>
        </a:lnSpc>
        <a:spcBef>
          <a:spcPts val="0"/>
        </a:spcBef>
        <a:spcAft>
          <a:spcPts val="600"/>
        </a:spcAft>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110000"/>
        </a:lnSpc>
        <a:spcBef>
          <a:spcPts val="0"/>
        </a:spcBef>
        <a:spcAft>
          <a:spcPts val="600"/>
        </a:spcAft>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5.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78"/>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610A3AF-BA5C-B941-908D-27424A91F5B4}"/>
              </a:ext>
            </a:extLst>
          </p:cNvPr>
          <p:cNvSpPr>
            <a:spLocks noGrp="1"/>
          </p:cNvSpPr>
          <p:nvPr>
            <p:ph type="ctrTitle"/>
          </p:nvPr>
        </p:nvSpPr>
        <p:spPr>
          <a:xfrm>
            <a:off x="4385589" y="3881741"/>
            <a:ext cx="3420822" cy="365639"/>
          </a:xfrm>
        </p:spPr>
        <p:txBody>
          <a:bodyPr>
            <a:noAutofit/>
          </a:bodyPr>
          <a:lstStyle/>
          <a:p>
            <a:r>
              <a:rPr lang="en-US" sz="2400" b="1" dirty="0">
                <a:solidFill>
                  <a:schemeClr val="bg1"/>
                </a:solidFill>
                <a:latin typeface="Corbel" panose="020B0503020204020204" pitchFamily="34" charset="0"/>
                <a:cs typeface="Calibri" panose="020F0502020204030204" pitchFamily="34" charset="0"/>
              </a:rPr>
              <a:t>Shop. Compare. Choose.</a:t>
            </a:r>
          </a:p>
        </p:txBody>
      </p:sp>
      <p:pic>
        <p:nvPicPr>
          <p:cNvPr id="10" name="Picture 9" descr="A picture containing drawing, sign&#10;&#10;Description automatically generated">
            <a:extLst>
              <a:ext uri="{FF2B5EF4-FFF2-40B4-BE49-F238E27FC236}">
                <a16:creationId xmlns:a16="http://schemas.microsoft.com/office/drawing/2014/main" id="{C124EA1C-87E5-CF45-9FE6-20145A179072}"/>
              </a:ext>
            </a:extLst>
          </p:cNvPr>
          <p:cNvPicPr>
            <a:picLocks noChangeAspect="1"/>
          </p:cNvPicPr>
          <p:nvPr/>
        </p:nvPicPr>
        <p:blipFill>
          <a:blip r:embed="rId3"/>
          <a:stretch>
            <a:fillRect/>
          </a:stretch>
        </p:blipFill>
        <p:spPr>
          <a:xfrm>
            <a:off x="4462548" y="2612262"/>
            <a:ext cx="3266904" cy="1225089"/>
          </a:xfrm>
          <a:prstGeom prst="rect">
            <a:avLst/>
          </a:prstGeom>
        </p:spPr>
      </p:pic>
      <p:pic>
        <p:nvPicPr>
          <p:cNvPr id="13" name="Picture 12" descr="A close up of a logo&#10;&#10;Description automatically generated">
            <a:extLst>
              <a:ext uri="{FF2B5EF4-FFF2-40B4-BE49-F238E27FC236}">
                <a16:creationId xmlns:a16="http://schemas.microsoft.com/office/drawing/2014/main" id="{F8DD0699-9380-E046-BCFD-F58C534D4423}"/>
              </a:ext>
            </a:extLst>
          </p:cNvPr>
          <p:cNvPicPr>
            <a:picLocks noChangeAspect="1"/>
          </p:cNvPicPr>
          <p:nvPr/>
        </p:nvPicPr>
        <p:blipFill>
          <a:blip r:embed="rId4">
            <a:alphaModFix amt="20000"/>
          </a:blip>
          <a:stretch>
            <a:fillRect/>
          </a:stretch>
        </p:blipFill>
        <p:spPr>
          <a:xfrm>
            <a:off x="490450" y="3137839"/>
            <a:ext cx="2607893" cy="3661081"/>
          </a:xfrm>
          <a:prstGeom prst="rect">
            <a:avLst/>
          </a:prstGeom>
        </p:spPr>
      </p:pic>
    </p:spTree>
    <p:custDataLst>
      <p:tags r:id="rId1"/>
    </p:custDataLst>
    <p:extLst>
      <p:ext uri="{BB962C8B-B14F-4D97-AF65-F5344CB8AC3E}">
        <p14:creationId xmlns:p14="http://schemas.microsoft.com/office/powerpoint/2010/main" val="321647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8B03CD-DD8C-2712-CD48-78669B6ECDBD}"/>
            </a:ext>
          </a:extLst>
        </p:cNvPr>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6C2C6BE0-7D0F-6160-FB1E-79CFB30CCD85}"/>
              </a:ext>
            </a:extLst>
          </p:cNvPr>
          <p:cNvCxnSpPr>
            <a:cxnSpLocks/>
          </p:cNvCxnSpPr>
          <p:nvPr/>
        </p:nvCxnSpPr>
        <p:spPr>
          <a:xfrm>
            <a:off x="6877187" y="3330105"/>
            <a:ext cx="4703706" cy="0"/>
          </a:xfrm>
          <a:prstGeom prst="line">
            <a:avLst/>
          </a:prstGeom>
          <a:ln w="28575">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9456C74E-C384-AE7C-BBCA-A1CB72AD01CF}"/>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Slide Number Placeholder 7">
            <a:extLst>
              <a:ext uri="{FF2B5EF4-FFF2-40B4-BE49-F238E27FC236}">
                <a16:creationId xmlns:a16="http://schemas.microsoft.com/office/drawing/2014/main" id="{2DA60C1B-647E-6E29-EA48-67664184A47F}"/>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10</a:t>
            </a:fld>
            <a:endParaRPr lang="en-US" sz="900" b="1" dirty="0">
              <a:solidFill>
                <a:schemeClr val="bg1"/>
              </a:solidFill>
              <a:latin typeface="Corbel" panose="020B0503020204020204" pitchFamily="34" charset="0"/>
            </a:endParaRPr>
          </a:p>
        </p:txBody>
      </p:sp>
      <p:sp>
        <p:nvSpPr>
          <p:cNvPr id="61" name="TextBox 60">
            <a:extLst>
              <a:ext uri="{FF2B5EF4-FFF2-40B4-BE49-F238E27FC236}">
                <a16:creationId xmlns:a16="http://schemas.microsoft.com/office/drawing/2014/main" id="{97F2DE2A-CD73-157D-7723-1EAD4E02A6C3}"/>
              </a:ext>
            </a:extLst>
          </p:cNvPr>
          <p:cNvSpPr txBox="1"/>
          <p:nvPr/>
        </p:nvSpPr>
        <p:spPr>
          <a:xfrm>
            <a:off x="8289704" y="2681469"/>
            <a:ext cx="2624258" cy="369332"/>
          </a:xfrm>
          <a:prstGeom prst="rect">
            <a:avLst/>
          </a:prstGeom>
          <a:noFill/>
        </p:spPr>
        <p:txBody>
          <a:bodyPr wrap="square" rtlCol="0">
            <a:spAutoFit/>
          </a:bodyPr>
          <a:lstStyle/>
          <a:p>
            <a:r>
              <a:rPr lang="en-US" b="1" dirty="0">
                <a:solidFill>
                  <a:srgbClr val="007278"/>
                </a:solidFill>
                <a:latin typeface="Montserrat" pitchFamily="2" charset="0"/>
              </a:rPr>
              <a:t>CONVERSION RATE</a:t>
            </a:r>
          </a:p>
        </p:txBody>
      </p:sp>
      <p:sp>
        <p:nvSpPr>
          <p:cNvPr id="4" name="Content Placeholder 2">
            <a:extLst>
              <a:ext uri="{FF2B5EF4-FFF2-40B4-BE49-F238E27FC236}">
                <a16:creationId xmlns:a16="http://schemas.microsoft.com/office/drawing/2014/main" id="{80DB20B6-4B43-5B46-4513-804B9CB8B15D}"/>
              </a:ext>
            </a:extLst>
          </p:cNvPr>
          <p:cNvSpPr>
            <a:spLocks noGrp="1"/>
          </p:cNvSpPr>
          <p:nvPr>
            <p:ph sz="half" idx="1"/>
          </p:nvPr>
        </p:nvSpPr>
        <p:spPr>
          <a:xfrm>
            <a:off x="838200" y="1673415"/>
            <a:ext cx="5257800" cy="3944789"/>
          </a:xfrm>
        </p:spPr>
        <p:txBody>
          <a:bodyPr>
            <a:noAutofit/>
          </a:bodyPr>
          <a:lstStyle/>
          <a:p>
            <a:pPr>
              <a:lnSpc>
                <a:spcPct val="110000"/>
              </a:lnSpc>
              <a:spcBef>
                <a:spcPts val="0"/>
              </a:spcBef>
            </a:pPr>
            <a:r>
              <a:rPr lang="en-US" sz="1800" dirty="0">
                <a:latin typeface="Montserrat" pitchFamily="2" charset="0"/>
              </a:rPr>
              <a:t>13,200 Idahoans enrolled during the unwinding</a:t>
            </a:r>
          </a:p>
          <a:p>
            <a:pPr>
              <a:lnSpc>
                <a:spcPct val="110000"/>
              </a:lnSpc>
              <a:spcBef>
                <a:spcPts val="0"/>
              </a:spcBef>
            </a:pPr>
            <a:r>
              <a:rPr lang="en-US" sz="1800" dirty="0">
                <a:latin typeface="Montserrat" pitchFamily="2" charset="0"/>
              </a:rPr>
              <a:t>3,400 Idahoans enrolled during Open Enrollment</a:t>
            </a:r>
          </a:p>
          <a:p>
            <a:pPr>
              <a:lnSpc>
                <a:spcPct val="110000"/>
              </a:lnSpc>
              <a:spcBef>
                <a:spcPts val="0"/>
              </a:spcBef>
            </a:pPr>
            <a:r>
              <a:rPr lang="en-US" sz="1800" kern="100" dirty="0">
                <a:latin typeface="Montserrat" pitchFamily="2" charset="0"/>
                <a:cs typeface="Times New Roman" panose="02020603050405020304" pitchFamily="18" charset="0"/>
              </a:rPr>
              <a:t>The warm handoff from DHW to Your Health Idaho in the form of a “handshake” letter will continue to be sent to Idahoans who no longer qualify for Medicaid coverage</a:t>
            </a:r>
          </a:p>
          <a:p>
            <a:pPr>
              <a:lnSpc>
                <a:spcPct val="110000"/>
              </a:lnSpc>
              <a:spcBef>
                <a:spcPts val="0"/>
              </a:spcBef>
            </a:pPr>
            <a:r>
              <a:rPr lang="en-US" sz="1800" kern="100" dirty="0">
                <a:latin typeface="Montserrat" pitchFamily="2" charset="0"/>
                <a:cs typeface="Times New Roman" panose="02020603050405020304" pitchFamily="18" charset="0"/>
              </a:rPr>
              <a:t>Additional outreach efforts will be ongoing</a:t>
            </a:r>
          </a:p>
          <a:p>
            <a:pPr>
              <a:lnSpc>
                <a:spcPct val="110000"/>
              </a:lnSpc>
              <a:spcBef>
                <a:spcPts val="0"/>
              </a:spcBef>
            </a:pPr>
            <a:endParaRPr lang="en-US" sz="1800" kern="100" dirty="0">
              <a:latin typeface="Montserrat" pitchFamily="2" charset="0"/>
              <a:cs typeface="Times New Roman" panose="02020603050405020304" pitchFamily="18" charset="0"/>
            </a:endParaRPr>
          </a:p>
        </p:txBody>
      </p:sp>
      <p:sp>
        <p:nvSpPr>
          <p:cNvPr id="3" name="TextBox 2">
            <a:extLst>
              <a:ext uri="{FF2B5EF4-FFF2-40B4-BE49-F238E27FC236}">
                <a16:creationId xmlns:a16="http://schemas.microsoft.com/office/drawing/2014/main" id="{F55312F8-DCDB-991C-F6BA-77CE7F5DEBB1}"/>
              </a:ext>
            </a:extLst>
          </p:cNvPr>
          <p:cNvSpPr txBox="1"/>
          <p:nvPr/>
        </p:nvSpPr>
        <p:spPr>
          <a:xfrm>
            <a:off x="6921667" y="2266925"/>
            <a:ext cx="1490428" cy="923330"/>
          </a:xfrm>
          <a:prstGeom prst="rect">
            <a:avLst/>
          </a:prstGeom>
          <a:noFill/>
        </p:spPr>
        <p:txBody>
          <a:bodyPr wrap="square" rtlCol="0">
            <a:spAutoFit/>
          </a:bodyPr>
          <a:lstStyle/>
          <a:p>
            <a:r>
              <a:rPr lang="en-US" sz="5400" b="1" dirty="0">
                <a:solidFill>
                  <a:srgbClr val="007278"/>
                </a:solidFill>
                <a:latin typeface="Montserrat" pitchFamily="2" charset="0"/>
              </a:rPr>
              <a:t>31%</a:t>
            </a:r>
          </a:p>
        </p:txBody>
      </p:sp>
      <p:sp>
        <p:nvSpPr>
          <p:cNvPr id="6" name="TextBox 5">
            <a:extLst>
              <a:ext uri="{FF2B5EF4-FFF2-40B4-BE49-F238E27FC236}">
                <a16:creationId xmlns:a16="http://schemas.microsoft.com/office/drawing/2014/main" id="{6E170848-DD91-105A-4F7F-9626F69C72AC}"/>
              </a:ext>
            </a:extLst>
          </p:cNvPr>
          <p:cNvSpPr txBox="1"/>
          <p:nvPr/>
        </p:nvSpPr>
        <p:spPr>
          <a:xfrm>
            <a:off x="9245548" y="3616664"/>
            <a:ext cx="1668414" cy="646331"/>
          </a:xfrm>
          <a:prstGeom prst="rect">
            <a:avLst/>
          </a:prstGeom>
          <a:noFill/>
        </p:spPr>
        <p:txBody>
          <a:bodyPr wrap="square" rtlCol="0">
            <a:spAutoFit/>
          </a:bodyPr>
          <a:lstStyle/>
          <a:p>
            <a:r>
              <a:rPr lang="en-US" b="1" dirty="0">
                <a:solidFill>
                  <a:srgbClr val="007278"/>
                </a:solidFill>
                <a:latin typeface="Montserrat" pitchFamily="2" charset="0"/>
              </a:rPr>
              <a:t>IDAHOANS</a:t>
            </a:r>
          </a:p>
          <a:p>
            <a:r>
              <a:rPr lang="en-US" b="1" dirty="0">
                <a:solidFill>
                  <a:srgbClr val="007278"/>
                </a:solidFill>
                <a:latin typeface="Montserrat" pitchFamily="2" charset="0"/>
              </a:rPr>
              <a:t>ENROLLED</a:t>
            </a:r>
          </a:p>
        </p:txBody>
      </p:sp>
      <p:sp>
        <p:nvSpPr>
          <p:cNvPr id="9" name="TextBox 8">
            <a:extLst>
              <a:ext uri="{FF2B5EF4-FFF2-40B4-BE49-F238E27FC236}">
                <a16:creationId xmlns:a16="http://schemas.microsoft.com/office/drawing/2014/main" id="{82E471F0-2DA3-5195-502D-CBE106BF4C63}"/>
              </a:ext>
            </a:extLst>
          </p:cNvPr>
          <p:cNvSpPr txBox="1"/>
          <p:nvPr/>
        </p:nvSpPr>
        <p:spPr>
          <a:xfrm>
            <a:off x="6921667" y="3479561"/>
            <a:ext cx="2522035" cy="923330"/>
          </a:xfrm>
          <a:prstGeom prst="rect">
            <a:avLst/>
          </a:prstGeom>
          <a:noFill/>
        </p:spPr>
        <p:txBody>
          <a:bodyPr wrap="square" rtlCol="0">
            <a:spAutoFit/>
          </a:bodyPr>
          <a:lstStyle/>
          <a:p>
            <a:r>
              <a:rPr lang="en-US" sz="5400" b="1" dirty="0">
                <a:solidFill>
                  <a:srgbClr val="007278"/>
                </a:solidFill>
                <a:latin typeface="Montserrat" pitchFamily="2" charset="0"/>
              </a:rPr>
              <a:t>16,600</a:t>
            </a:r>
          </a:p>
        </p:txBody>
      </p:sp>
      <p:cxnSp>
        <p:nvCxnSpPr>
          <p:cNvPr id="8" name="Straight Connector 7">
            <a:extLst>
              <a:ext uri="{FF2B5EF4-FFF2-40B4-BE49-F238E27FC236}">
                <a16:creationId xmlns:a16="http://schemas.microsoft.com/office/drawing/2014/main" id="{642153E6-3DD1-FD62-7F40-3263DC5BE6E3}"/>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725DC8DC-A518-CE64-3078-0FE31AF85C11}"/>
              </a:ext>
            </a:extLst>
          </p:cNvPr>
          <p:cNvSpPr>
            <a:spLocks noGrp="1"/>
          </p:cNvSpPr>
          <p:nvPr>
            <p:ph type="title"/>
          </p:nvPr>
        </p:nvSpPr>
        <p:spPr>
          <a:xfrm>
            <a:off x="838200" y="373515"/>
            <a:ext cx="10515600" cy="855838"/>
          </a:xfrm>
        </p:spPr>
        <p:txBody>
          <a:bodyPr>
            <a:normAutofit/>
          </a:bodyPr>
          <a:lstStyle/>
          <a:p>
            <a:r>
              <a:rPr lang="en-US" dirty="0">
                <a:latin typeface="Montserrat SemiBold" pitchFamily="2" charset="0"/>
              </a:rPr>
              <a:t>Medicaid Unwinding</a:t>
            </a:r>
          </a:p>
        </p:txBody>
      </p:sp>
    </p:spTree>
    <p:custDataLst>
      <p:tags r:id="rId1"/>
    </p:custDataLst>
    <p:extLst>
      <p:ext uri="{BB962C8B-B14F-4D97-AF65-F5344CB8AC3E}">
        <p14:creationId xmlns:p14="http://schemas.microsoft.com/office/powerpoint/2010/main" val="293386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8B03CD-DD8C-2712-CD48-78669B6ECDBD}"/>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9456C74E-C384-AE7C-BBCA-A1CB72AD01CF}"/>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Slide Number Placeholder 7">
            <a:extLst>
              <a:ext uri="{FF2B5EF4-FFF2-40B4-BE49-F238E27FC236}">
                <a16:creationId xmlns:a16="http://schemas.microsoft.com/office/drawing/2014/main" id="{2DA60C1B-647E-6E29-EA48-67664184A47F}"/>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11</a:t>
            </a:fld>
            <a:endParaRPr lang="en-US" sz="900" b="1" dirty="0">
              <a:solidFill>
                <a:schemeClr val="bg1"/>
              </a:solidFill>
              <a:latin typeface="Corbel" panose="020B0503020204020204" pitchFamily="34" charset="0"/>
            </a:endParaRPr>
          </a:p>
        </p:txBody>
      </p:sp>
      <p:sp>
        <p:nvSpPr>
          <p:cNvPr id="4" name="Content Placeholder 2">
            <a:extLst>
              <a:ext uri="{FF2B5EF4-FFF2-40B4-BE49-F238E27FC236}">
                <a16:creationId xmlns:a16="http://schemas.microsoft.com/office/drawing/2014/main" id="{80DB20B6-4B43-5B46-4513-804B9CB8B15D}"/>
              </a:ext>
            </a:extLst>
          </p:cNvPr>
          <p:cNvSpPr>
            <a:spLocks noGrp="1"/>
          </p:cNvSpPr>
          <p:nvPr>
            <p:ph sz="half" idx="1"/>
          </p:nvPr>
        </p:nvSpPr>
        <p:spPr>
          <a:xfrm>
            <a:off x="838198" y="1673415"/>
            <a:ext cx="10515601" cy="3944789"/>
          </a:xfrm>
        </p:spPr>
        <p:txBody>
          <a:bodyPr>
            <a:noAutofit/>
          </a:bodyPr>
          <a:lstStyle/>
          <a:p>
            <a:pPr marL="0" indent="0">
              <a:lnSpc>
                <a:spcPct val="110000"/>
              </a:lnSpc>
              <a:spcBef>
                <a:spcPts val="0"/>
              </a:spcBef>
              <a:buNone/>
            </a:pPr>
            <a:r>
              <a:rPr lang="en-US" sz="1800" kern="100" dirty="0">
                <a:latin typeface="Montserrat" pitchFamily="2" charset="0"/>
                <a:cs typeface="Times New Roman" panose="02020603050405020304" pitchFamily="18" charset="0"/>
              </a:rPr>
              <a:t>Much of the direct-to-consumer outreach was focused on actions they needed to take to complete the enrollment process.</a:t>
            </a:r>
          </a:p>
          <a:p>
            <a:pPr lvl="1"/>
            <a:r>
              <a:rPr lang="en-US" kern="100" dirty="0">
                <a:cs typeface="Times New Roman" panose="02020603050405020304" pitchFamily="18" charset="0"/>
              </a:rPr>
              <a:t>Encouraging consumers to take action as soon as they began the application process helped spread the volume across OE rather than it building up to the last week</a:t>
            </a:r>
            <a:endParaRPr lang="en-US" kern="100" dirty="0">
              <a:latin typeface="Montserrat" pitchFamily="2" charset="0"/>
              <a:cs typeface="Times New Roman" panose="02020603050405020304" pitchFamily="18" charset="0"/>
            </a:endParaRPr>
          </a:p>
          <a:p>
            <a:pPr marL="0" indent="0">
              <a:lnSpc>
                <a:spcPct val="110000"/>
              </a:lnSpc>
              <a:spcBef>
                <a:spcPts val="0"/>
              </a:spcBef>
              <a:buNone/>
            </a:pPr>
            <a:r>
              <a:rPr lang="en-US" kern="100" dirty="0">
                <a:cs typeface="Times New Roman" panose="02020603050405020304" pitchFamily="18" charset="0"/>
              </a:rPr>
              <a:t>Agents were sent </a:t>
            </a:r>
          </a:p>
          <a:p>
            <a:pPr lvl="1"/>
            <a:r>
              <a:rPr lang="en-US" kern="100" dirty="0">
                <a:cs typeface="Times New Roman" panose="02020603050405020304" pitchFamily="18" charset="0"/>
              </a:rPr>
              <a:t>Lists of their clients and the actions needed at the same time it was sent to consumers</a:t>
            </a:r>
          </a:p>
          <a:p>
            <a:pPr lvl="1"/>
            <a:r>
              <a:rPr lang="en-US" kern="100" dirty="0">
                <a:cs typeface="Times New Roman" panose="02020603050405020304" pitchFamily="18" charset="0"/>
              </a:rPr>
              <a:t>Recap notices with a comprehensive list of all their clients still needing to take action</a:t>
            </a:r>
          </a:p>
          <a:p>
            <a:pPr lvl="1"/>
            <a:r>
              <a:rPr lang="en-US" kern="100" dirty="0">
                <a:cs typeface="Times New Roman" panose="02020603050405020304" pitchFamily="18" charset="0"/>
              </a:rPr>
              <a:t>Copies of notices sent to their clients with important information they needed to be aware of </a:t>
            </a:r>
            <a:endParaRPr lang="en-US" kern="100" dirty="0">
              <a:latin typeface="Montserrat" pitchFamily="2"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642153E6-3DD1-FD62-7F40-3263DC5BE6E3}"/>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725DC8DC-A518-CE64-3078-0FE31AF85C11}"/>
              </a:ext>
            </a:extLst>
          </p:cNvPr>
          <p:cNvSpPr>
            <a:spLocks noGrp="1"/>
          </p:cNvSpPr>
          <p:nvPr>
            <p:ph type="title"/>
          </p:nvPr>
        </p:nvSpPr>
        <p:spPr>
          <a:xfrm>
            <a:off x="838200" y="373515"/>
            <a:ext cx="10515600" cy="855838"/>
          </a:xfrm>
        </p:spPr>
        <p:txBody>
          <a:bodyPr>
            <a:normAutofit/>
          </a:bodyPr>
          <a:lstStyle/>
          <a:p>
            <a:r>
              <a:rPr lang="en-US" dirty="0">
                <a:latin typeface="Montserrat SemiBold" pitchFamily="2" charset="0"/>
              </a:rPr>
              <a:t>Outreach</a:t>
            </a:r>
          </a:p>
        </p:txBody>
      </p:sp>
    </p:spTree>
    <p:custDataLst>
      <p:tags r:id="rId1"/>
    </p:custDataLst>
    <p:extLst>
      <p:ext uri="{BB962C8B-B14F-4D97-AF65-F5344CB8AC3E}">
        <p14:creationId xmlns:p14="http://schemas.microsoft.com/office/powerpoint/2010/main" val="463458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2672715"/>
            <a:ext cx="4175760" cy="3089026"/>
          </a:xfrm>
        </p:spPr>
        <p:txBody>
          <a:bodyPr anchor="b">
            <a:noAutofit/>
          </a:bodyPr>
          <a:lstStyle/>
          <a:p>
            <a:pPr>
              <a:lnSpc>
                <a:spcPct val="100000"/>
              </a:lnSpc>
            </a:pPr>
            <a:r>
              <a:rPr lang="en-US" sz="4000" dirty="0">
                <a:solidFill>
                  <a:schemeClr val="bg1"/>
                </a:solidFill>
                <a:latin typeface="Montserrat SemiBold" pitchFamily="2" charset="0"/>
              </a:rPr>
              <a:t>Customer Experience Enhancements</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custDataLst>
      <p:tags r:id="rId1"/>
    </p:custDataLst>
    <p:extLst>
      <p:ext uri="{BB962C8B-B14F-4D97-AF65-F5344CB8AC3E}">
        <p14:creationId xmlns:p14="http://schemas.microsoft.com/office/powerpoint/2010/main" val="383927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13</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373515"/>
            <a:ext cx="10515600" cy="855838"/>
          </a:xfrm>
        </p:spPr>
        <p:txBody>
          <a:bodyPr>
            <a:normAutofit/>
          </a:bodyPr>
          <a:lstStyle/>
          <a:p>
            <a:r>
              <a:rPr lang="en-US" dirty="0">
                <a:latin typeface="Montserrat SemiBold" pitchFamily="2" charset="0"/>
              </a:rPr>
              <a:t>Customer Experience</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8200" y="1504015"/>
            <a:ext cx="10517511" cy="4766187"/>
          </a:xfrm>
        </p:spPr>
        <p:txBody>
          <a:bodyPr>
            <a:noAutofit/>
          </a:bodyPr>
          <a:lstStyle/>
          <a:p>
            <a:pPr>
              <a:lnSpc>
                <a:spcPct val="110000"/>
              </a:lnSpc>
              <a:spcBef>
                <a:spcPts val="0"/>
              </a:spcBef>
              <a:spcAft>
                <a:spcPts val="600"/>
              </a:spcAft>
            </a:pPr>
            <a:r>
              <a:rPr lang="en-US" sz="1800" dirty="0">
                <a:effectLst/>
                <a:latin typeface="Montserrat" pitchFamily="2" charset="0"/>
                <a:ea typeface="Aptos" panose="020B0004020202020204" pitchFamily="34" charset="0"/>
                <a:cs typeface="Times New Roman" panose="02020603050405020304" pitchFamily="18" charset="0"/>
              </a:rPr>
              <a:t>Consumers can verify their identity before speaking with a </a:t>
            </a:r>
            <a:r>
              <a:rPr lang="en-US" sz="1800" dirty="0">
                <a:latin typeface="Montserrat" pitchFamily="2" charset="0"/>
                <a:ea typeface="Aptos" panose="020B0004020202020204" pitchFamily="34" charset="0"/>
                <a:cs typeface="Times New Roman" panose="02020603050405020304" pitchFamily="18" charset="0"/>
              </a:rPr>
              <a:t>C</a:t>
            </a:r>
            <a:r>
              <a:rPr lang="en-US" sz="1800" dirty="0">
                <a:effectLst/>
                <a:latin typeface="Montserrat" pitchFamily="2" charset="0"/>
                <a:ea typeface="Aptos" panose="020B0004020202020204" pitchFamily="34" charset="0"/>
                <a:cs typeface="Times New Roman" panose="02020603050405020304" pitchFamily="18" charset="0"/>
              </a:rPr>
              <a:t>onsumer </a:t>
            </a:r>
            <a:r>
              <a:rPr lang="en-US" sz="1800" dirty="0">
                <a:latin typeface="Montserrat" pitchFamily="2" charset="0"/>
                <a:ea typeface="Aptos" panose="020B0004020202020204" pitchFamily="34" charset="0"/>
                <a:cs typeface="Times New Roman" panose="02020603050405020304" pitchFamily="18" charset="0"/>
              </a:rPr>
              <a:t>A</a:t>
            </a:r>
            <a:r>
              <a:rPr lang="en-US" sz="1800" dirty="0">
                <a:effectLst/>
                <a:latin typeface="Montserrat" pitchFamily="2" charset="0"/>
                <a:ea typeface="Aptos" panose="020B0004020202020204" pitchFamily="34" charset="0"/>
                <a:cs typeface="Times New Roman" panose="02020603050405020304" pitchFamily="18" charset="0"/>
              </a:rPr>
              <a:t>dvocate to allow them to get to the reason they called quicker</a:t>
            </a:r>
          </a:p>
          <a:p>
            <a:pPr marL="0" indent="0">
              <a:lnSpc>
                <a:spcPct val="110000"/>
              </a:lnSpc>
              <a:spcBef>
                <a:spcPts val="0"/>
              </a:spcBef>
              <a:spcAft>
                <a:spcPts val="600"/>
              </a:spcAft>
              <a:buNone/>
            </a:pPr>
            <a:endParaRPr lang="en-US" sz="1800" dirty="0">
              <a:effectLst/>
              <a:latin typeface="Montserrat" pitchFamily="2" charset="0"/>
              <a:ea typeface="Aptos" panose="020B0004020202020204" pitchFamily="34" charset="0"/>
              <a:cs typeface="Times New Roman" panose="02020603050405020304" pitchFamily="18" charset="0"/>
            </a:endParaRPr>
          </a:p>
          <a:p>
            <a:pPr>
              <a:lnSpc>
                <a:spcPct val="110000"/>
              </a:lnSpc>
              <a:spcBef>
                <a:spcPts val="0"/>
              </a:spcBef>
              <a:spcAft>
                <a:spcPts val="600"/>
              </a:spcAft>
            </a:pPr>
            <a:r>
              <a:rPr lang="en-US" dirty="0">
                <a:ea typeface="Times New Roman" panose="02020603050405020304" pitchFamily="18" charset="0"/>
                <a:cs typeface="Times New Roman" panose="02020603050405020304" pitchFamily="18" charset="0"/>
              </a:rPr>
              <a:t>Internal bilingual Consumer Advocates allow consumers to address the reason they called without having to wait for and work with a translator</a:t>
            </a:r>
          </a:p>
          <a:p>
            <a:pPr marL="0" indent="0">
              <a:lnSpc>
                <a:spcPct val="110000"/>
              </a:lnSpc>
              <a:spcBef>
                <a:spcPts val="0"/>
              </a:spcBef>
              <a:spcAft>
                <a:spcPts val="600"/>
              </a:spcAft>
              <a:buNone/>
            </a:pPr>
            <a:endParaRPr lang="en-US" sz="1800" dirty="0">
              <a:effectLst/>
              <a:latin typeface="Montserrat" pitchFamily="2" charset="0"/>
              <a:ea typeface="Times New Roman" panose="02020603050405020304" pitchFamily="18" charset="0"/>
              <a:cs typeface="Times New Roman" panose="02020603050405020304" pitchFamily="18" charset="0"/>
            </a:endParaRPr>
          </a:p>
          <a:p>
            <a:pPr>
              <a:lnSpc>
                <a:spcPct val="110000"/>
              </a:lnSpc>
              <a:spcBef>
                <a:spcPts val="0"/>
              </a:spcBef>
              <a:spcAft>
                <a:spcPts val="600"/>
              </a:spcAft>
            </a:pPr>
            <a:r>
              <a:rPr lang="en-US" sz="1800" dirty="0">
                <a:effectLst/>
                <a:latin typeface="Montserrat" pitchFamily="2" charset="0"/>
                <a:ea typeface="Aptos" panose="020B0004020202020204" pitchFamily="34" charset="0"/>
                <a:cs typeface="Times New Roman" panose="02020603050405020304" pitchFamily="18" charset="0"/>
              </a:rPr>
              <a:t>Dedicated </a:t>
            </a:r>
            <a:r>
              <a:rPr lang="en-US" sz="1800" dirty="0">
                <a:latin typeface="Montserrat" pitchFamily="2" charset="0"/>
                <a:ea typeface="Aptos" panose="020B0004020202020204" pitchFamily="34" charset="0"/>
                <a:cs typeface="Times New Roman" panose="02020603050405020304" pitchFamily="18" charset="0"/>
              </a:rPr>
              <a:t>Connectors line allows the call to be placed at the front of the queue and handle multiple client issues on the same call </a:t>
            </a:r>
          </a:p>
          <a:p>
            <a:pPr>
              <a:lnSpc>
                <a:spcPct val="110000"/>
              </a:lnSpc>
              <a:spcBef>
                <a:spcPts val="0"/>
              </a:spcBef>
              <a:spcAft>
                <a:spcPts val="600"/>
              </a:spcAft>
            </a:pPr>
            <a:endParaRPr lang="en-US" sz="1800" dirty="0">
              <a:effectLst/>
              <a:latin typeface="Montserrat" pitchFamily="2" charset="0"/>
              <a:ea typeface="Aptos" panose="020B0004020202020204" pitchFamily="34" charset="0"/>
              <a:cs typeface="Times New Roman" panose="02020603050405020304" pitchFamily="18" charset="0"/>
            </a:endParaRPr>
          </a:p>
          <a:p>
            <a:r>
              <a:rPr lang="en-US" sz="1800" dirty="0">
                <a:latin typeface="Montserrat" pitchFamily="2" charset="0"/>
                <a:ea typeface="Aptos" panose="020B0004020202020204" pitchFamily="34" charset="0"/>
                <a:cs typeface="Times New Roman" panose="02020603050405020304" pitchFamily="18" charset="0"/>
              </a:rPr>
              <a:t>Income Data Matching Issues now have an automatic 60-day extension after the initial 90 days</a:t>
            </a:r>
            <a:endParaRPr lang="en-US" sz="1800" dirty="0">
              <a:effectLst/>
              <a:latin typeface="Montserrat" pitchFamily="2" charset="0"/>
              <a:ea typeface="Aptos" panose="020B0004020202020204" pitchFamily="34" charset="0"/>
              <a:cs typeface="Times New Roman" panose="02020603050405020304" pitchFamily="18" charset="0"/>
            </a:endParaRPr>
          </a:p>
          <a:p>
            <a:pPr marL="457200" lvl="1" indent="0">
              <a:lnSpc>
                <a:spcPct val="110000"/>
              </a:lnSpc>
              <a:spcBef>
                <a:spcPts val="0"/>
              </a:spcBef>
              <a:spcAft>
                <a:spcPts val="600"/>
              </a:spcAft>
              <a:buNone/>
            </a:pPr>
            <a:endParaRPr lang="en-US" sz="1800" dirty="0">
              <a:effectLst/>
              <a:latin typeface="Montserrat" pitchFamily="2" charset="0"/>
              <a:ea typeface="Aptos" panose="020B0004020202020204" pitchFamily="34" charset="0"/>
              <a:cs typeface="Times New Roman" panose="02020603050405020304" pitchFamily="18" charset="0"/>
            </a:endParaRPr>
          </a:p>
          <a:p>
            <a:pPr marL="0" marR="0" indent="0">
              <a:lnSpc>
                <a:spcPct val="110000"/>
              </a:lnSpc>
              <a:spcBef>
                <a:spcPts val="0"/>
              </a:spcBef>
              <a:spcAft>
                <a:spcPts val="600"/>
              </a:spcAft>
              <a:buNone/>
            </a:pPr>
            <a:endParaRPr lang="en-US" sz="1800" dirty="0">
              <a:effectLst/>
              <a:latin typeface="Montserrat" pitchFamily="2" charset="0"/>
              <a:ea typeface="Aptos" panose="020B0004020202020204" pitchFamily="34" charset="0"/>
              <a:cs typeface="Times New Roman" panose="02020603050405020304" pitchFamily="18" charset="0"/>
            </a:endParaRPr>
          </a:p>
          <a:p>
            <a:pPr>
              <a:lnSpc>
                <a:spcPct val="110000"/>
              </a:lnSpc>
              <a:spcBef>
                <a:spcPts val="0"/>
              </a:spcBef>
              <a:spcAft>
                <a:spcPts val="600"/>
              </a:spcAft>
            </a:pPr>
            <a:endParaRPr lang="en-US" sz="1800" dirty="0">
              <a:effectLst/>
              <a:latin typeface="Montserrat" pitchFamily="2" charset="0"/>
              <a:ea typeface="Aptos" panose="020B000402020202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53917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14</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373515"/>
            <a:ext cx="10515600" cy="855838"/>
          </a:xfrm>
        </p:spPr>
        <p:txBody>
          <a:bodyPr>
            <a:normAutofit/>
          </a:bodyPr>
          <a:lstStyle/>
          <a:p>
            <a:r>
              <a:rPr lang="en-US" dirty="0">
                <a:latin typeface="Montserrat SemiBold" pitchFamily="2" charset="0"/>
              </a:rPr>
              <a:t>Customer Experience</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8200" y="1504015"/>
            <a:ext cx="10517511" cy="4766187"/>
          </a:xfrm>
        </p:spPr>
        <p:txBody>
          <a:bodyPr>
            <a:noAutofit/>
          </a:bodyPr>
          <a:lstStyle/>
          <a:p>
            <a:pPr>
              <a:lnSpc>
                <a:spcPct val="110000"/>
              </a:lnSpc>
              <a:spcBef>
                <a:spcPts val="0"/>
              </a:spcBef>
              <a:spcAft>
                <a:spcPts val="600"/>
              </a:spcAft>
            </a:pPr>
            <a:r>
              <a:rPr lang="en-US" sz="1800" dirty="0">
                <a:effectLst/>
                <a:latin typeface="Montserrat" pitchFamily="2" charset="0"/>
                <a:ea typeface="Aptos" panose="020B0004020202020204" pitchFamily="34" charset="0"/>
                <a:cs typeface="Times New Roman" panose="02020603050405020304" pitchFamily="18" charset="0"/>
              </a:rPr>
              <a:t>A Special Enrollment Period for a move no longer requires an Idaho identification and can now be any state identification in addition to documentation regarding the move</a:t>
            </a:r>
          </a:p>
          <a:p>
            <a:pPr>
              <a:lnSpc>
                <a:spcPct val="110000"/>
              </a:lnSpc>
              <a:spcBef>
                <a:spcPts val="0"/>
              </a:spcBef>
              <a:spcAft>
                <a:spcPts val="600"/>
              </a:spcAft>
            </a:pPr>
            <a:endParaRPr lang="en-US" sz="1800" dirty="0">
              <a:latin typeface="Montserrat" pitchFamily="2" charset="0"/>
              <a:ea typeface="Aptos" panose="020B0004020202020204" pitchFamily="34" charset="0"/>
              <a:cs typeface="Times New Roman" panose="02020603050405020304" pitchFamily="18" charset="0"/>
            </a:endParaRPr>
          </a:p>
          <a:p>
            <a:pPr>
              <a:lnSpc>
                <a:spcPct val="110000"/>
              </a:lnSpc>
              <a:spcBef>
                <a:spcPts val="0"/>
              </a:spcBef>
              <a:spcAft>
                <a:spcPts val="600"/>
              </a:spcAft>
            </a:pPr>
            <a:r>
              <a:rPr lang="en-US" sz="1800" dirty="0">
                <a:effectLst/>
                <a:latin typeface="Montserrat" pitchFamily="2" charset="0"/>
                <a:ea typeface="Times New Roman" panose="02020603050405020304" pitchFamily="18" charset="0"/>
                <a:cs typeface="Times New Roman" panose="02020603050405020304" pitchFamily="18" charset="0"/>
              </a:rPr>
              <a:t>Consumers no longer have to prove the death of a family member if only seeking a disenrollment from coverage</a:t>
            </a:r>
          </a:p>
          <a:p>
            <a:pPr>
              <a:lnSpc>
                <a:spcPct val="110000"/>
              </a:lnSpc>
              <a:spcBef>
                <a:spcPts val="0"/>
              </a:spcBef>
              <a:spcAft>
                <a:spcPts val="600"/>
              </a:spcAft>
            </a:pPr>
            <a:endParaRPr lang="en-US" sz="1800" dirty="0">
              <a:effectLst/>
              <a:latin typeface="Montserrat" pitchFamily="2" charset="0"/>
              <a:ea typeface="Times New Roman" panose="02020603050405020304" pitchFamily="18" charset="0"/>
              <a:cs typeface="Times New Roman" panose="02020603050405020304" pitchFamily="18" charset="0"/>
            </a:endParaRPr>
          </a:p>
          <a:p>
            <a:r>
              <a:rPr lang="en-US" sz="1800" dirty="0">
                <a:latin typeface="Montserrat" panose="00000500000000000000" pitchFamily="2" charset="0"/>
              </a:rPr>
              <a:t>A new Special Enrollment Period for anyone losing Student Health Insurance through their college or university was approved</a:t>
            </a:r>
          </a:p>
          <a:p>
            <a:pPr>
              <a:lnSpc>
                <a:spcPct val="110000"/>
              </a:lnSpc>
              <a:spcBef>
                <a:spcPts val="0"/>
              </a:spcBef>
              <a:spcAft>
                <a:spcPts val="600"/>
              </a:spcAft>
            </a:pPr>
            <a:endParaRPr lang="en-US" sz="1800" dirty="0">
              <a:effectLst/>
              <a:latin typeface="Montserrat" pitchFamily="2" charset="0"/>
              <a:ea typeface="Times New Roman" panose="02020603050405020304" pitchFamily="18" charset="0"/>
              <a:cs typeface="Times New Roman" panose="02020603050405020304" pitchFamily="18" charset="0"/>
            </a:endParaRPr>
          </a:p>
          <a:p>
            <a:pPr>
              <a:lnSpc>
                <a:spcPct val="110000"/>
              </a:lnSpc>
              <a:spcBef>
                <a:spcPts val="0"/>
              </a:spcBef>
              <a:spcAft>
                <a:spcPts val="600"/>
              </a:spcAft>
            </a:pPr>
            <a:r>
              <a:rPr lang="en-US" sz="1800" dirty="0">
                <a:effectLst/>
                <a:latin typeface="Montserrat" pitchFamily="2" charset="0"/>
                <a:ea typeface="Aptos" panose="020B0004020202020204" pitchFamily="34" charset="0"/>
                <a:cs typeface="Times New Roman" panose="02020603050405020304" pitchFamily="18" charset="0"/>
              </a:rPr>
              <a:t>Consumers without a record at the IRS no longer have a Data Matching Issue that will need to be resolved, which has reduced the burden of documentation</a:t>
            </a:r>
          </a:p>
          <a:p>
            <a:pPr lvl="2"/>
            <a:r>
              <a:rPr lang="en-US" dirty="0">
                <a:effectLst/>
                <a:latin typeface="Montserrat" pitchFamily="2" charset="0"/>
                <a:ea typeface="Aptos" panose="020B0004020202020204" pitchFamily="34" charset="0"/>
                <a:cs typeface="Times New Roman" panose="02020603050405020304" pitchFamily="18" charset="0"/>
              </a:rPr>
              <a:t>Although enrollments increased by ~30% YoY, Document Verification tickets decreased by ~44% YoY (October – February)</a:t>
            </a:r>
          </a:p>
          <a:p>
            <a:pPr>
              <a:lnSpc>
                <a:spcPct val="110000"/>
              </a:lnSpc>
              <a:spcBef>
                <a:spcPts val="0"/>
              </a:spcBef>
              <a:spcAft>
                <a:spcPts val="600"/>
              </a:spcAft>
            </a:pPr>
            <a:endParaRPr lang="en-US" sz="1800" dirty="0">
              <a:effectLst/>
              <a:latin typeface="Montserrat" pitchFamily="2"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600"/>
              </a:spcAft>
              <a:buNone/>
            </a:pPr>
            <a:endParaRPr lang="en-US" sz="1800" dirty="0">
              <a:effectLst/>
              <a:latin typeface="Montserrat" pitchFamily="2" charset="0"/>
              <a:ea typeface="Aptos" panose="020B0004020202020204" pitchFamily="34" charset="0"/>
              <a:cs typeface="Times New Roman" panose="02020603050405020304" pitchFamily="18" charset="0"/>
            </a:endParaRPr>
          </a:p>
          <a:p>
            <a:pPr>
              <a:lnSpc>
                <a:spcPct val="110000"/>
              </a:lnSpc>
              <a:spcBef>
                <a:spcPts val="0"/>
              </a:spcBef>
              <a:spcAft>
                <a:spcPts val="600"/>
              </a:spcAft>
            </a:pPr>
            <a:endParaRPr lang="en-US" sz="1800" dirty="0">
              <a:effectLst/>
              <a:latin typeface="Montserrat" pitchFamily="2" charset="0"/>
              <a:ea typeface="Aptos" panose="020B000402020202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2785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2672715"/>
            <a:ext cx="4175760" cy="3089026"/>
          </a:xfrm>
        </p:spPr>
        <p:txBody>
          <a:bodyPr anchor="b">
            <a:noAutofit/>
          </a:bodyPr>
          <a:lstStyle/>
          <a:p>
            <a:pPr>
              <a:lnSpc>
                <a:spcPct val="100000"/>
              </a:lnSpc>
            </a:pPr>
            <a:r>
              <a:rPr lang="en-US" sz="4000" dirty="0">
                <a:solidFill>
                  <a:schemeClr val="bg1"/>
                </a:solidFill>
                <a:latin typeface="Montserrat SemiBold" pitchFamily="2" charset="0"/>
              </a:rPr>
              <a:t>Technology</a:t>
            </a:r>
            <a:br>
              <a:rPr lang="en-US" sz="4000" dirty="0">
                <a:solidFill>
                  <a:schemeClr val="bg1"/>
                </a:solidFill>
                <a:latin typeface="Montserrat SemiBold" pitchFamily="2" charset="0"/>
              </a:rPr>
            </a:br>
            <a:r>
              <a:rPr lang="en-US" sz="4000" dirty="0">
                <a:solidFill>
                  <a:schemeClr val="bg1"/>
                </a:solidFill>
                <a:latin typeface="Montserrat SemiBold" pitchFamily="2" charset="0"/>
              </a:rPr>
              <a:t>Enhancements</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custDataLst>
      <p:tags r:id="rId1"/>
    </p:custDataLst>
    <p:extLst>
      <p:ext uri="{BB962C8B-B14F-4D97-AF65-F5344CB8AC3E}">
        <p14:creationId xmlns:p14="http://schemas.microsoft.com/office/powerpoint/2010/main" val="2127030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16</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373515"/>
            <a:ext cx="10515600" cy="855838"/>
          </a:xfrm>
        </p:spPr>
        <p:txBody>
          <a:bodyPr>
            <a:normAutofit fontScale="90000"/>
          </a:bodyPr>
          <a:lstStyle/>
          <a:p>
            <a:r>
              <a:rPr lang="en-US" dirty="0">
                <a:latin typeface="Montserrat SemiBold" pitchFamily="2" charset="0"/>
              </a:rPr>
              <a:t>Technology Enhancements Highlights</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8200" y="1504015"/>
            <a:ext cx="10517511" cy="4766187"/>
          </a:xfrm>
        </p:spPr>
        <p:txBody>
          <a:bodyPr>
            <a:noAutofit/>
          </a:bodyPr>
          <a:lstStyle/>
          <a:p>
            <a:pPr marL="0" indent="0">
              <a:spcBef>
                <a:spcPts val="0"/>
              </a:spcBef>
              <a:buNone/>
            </a:pPr>
            <a:r>
              <a:rPr lang="en-US" sz="1800" dirty="0">
                <a:effectLst/>
                <a:latin typeface="Montserrat" pitchFamily="2" charset="0"/>
                <a:ea typeface="Aptos" panose="020B0004020202020204" pitchFamily="34" charset="0"/>
              </a:rPr>
              <a:t>Ability to skip through the application</a:t>
            </a:r>
          </a:p>
          <a:p>
            <a:pPr lvl="1">
              <a:spcBef>
                <a:spcPts val="0"/>
              </a:spcBef>
              <a:buSzPct val="100000"/>
              <a:tabLst>
                <a:tab pos="457200" algn="l"/>
              </a:tabLst>
            </a:pPr>
            <a:r>
              <a:rPr lang="en-US" sz="1800" dirty="0">
                <a:effectLst/>
                <a:latin typeface="Montserrat" pitchFamily="2" charset="0"/>
                <a:ea typeface="Times New Roman" panose="02020603050405020304" pitchFamily="18" charset="0"/>
              </a:rPr>
              <a:t>This will apply to “standalone” questions that do not impact additional data in the application.</a:t>
            </a:r>
            <a:endParaRPr lang="en-US" sz="1800" dirty="0">
              <a:effectLst/>
              <a:latin typeface="Montserrat" pitchFamily="2" charset="0"/>
              <a:ea typeface="Aptos" panose="020B0004020202020204" pitchFamily="34" charset="0"/>
            </a:endParaRPr>
          </a:p>
          <a:p>
            <a:pPr marL="0" indent="0">
              <a:spcBef>
                <a:spcPts val="0"/>
              </a:spcBef>
              <a:buNone/>
            </a:pPr>
            <a:r>
              <a:rPr lang="en-US" sz="1800" dirty="0">
                <a:effectLst/>
                <a:latin typeface="Montserrat" pitchFamily="2" charset="0"/>
                <a:ea typeface="Aptos" panose="020B0004020202020204" pitchFamily="34" charset="0"/>
              </a:rPr>
              <a:t>Ability to review application edits</a:t>
            </a:r>
          </a:p>
          <a:p>
            <a:pPr lvl="1">
              <a:spcBef>
                <a:spcPts val="0"/>
              </a:spcBef>
              <a:buSzPct val="100000"/>
              <a:tabLst>
                <a:tab pos="457200" algn="l"/>
              </a:tabLst>
            </a:pPr>
            <a:r>
              <a:rPr lang="en-US" sz="1800" dirty="0">
                <a:effectLst/>
                <a:latin typeface="Montserrat" pitchFamily="2" charset="0"/>
                <a:ea typeface="Times New Roman" panose="02020603050405020304" pitchFamily="18" charset="0"/>
              </a:rPr>
              <a:t>This will allow agents and consumers to easily identify what they have changed to confirm it is correct.</a:t>
            </a:r>
            <a:endParaRPr lang="en-US" sz="1800" dirty="0">
              <a:effectLst/>
              <a:latin typeface="Montserrat" pitchFamily="2" charset="0"/>
              <a:ea typeface="Aptos" panose="020B0004020202020204" pitchFamily="34" charset="0"/>
            </a:endParaRPr>
          </a:p>
          <a:p>
            <a:pPr marL="0" indent="0">
              <a:spcBef>
                <a:spcPts val="0"/>
              </a:spcBef>
              <a:buNone/>
            </a:pPr>
            <a:r>
              <a:rPr lang="en-US" sz="1800" dirty="0">
                <a:effectLst/>
                <a:latin typeface="Montserrat" pitchFamily="2" charset="0"/>
                <a:ea typeface="Aptos" panose="020B0004020202020204" pitchFamily="34" charset="0"/>
              </a:rPr>
              <a:t>Income discrepancy attestation</a:t>
            </a:r>
          </a:p>
          <a:p>
            <a:pPr lvl="1">
              <a:spcBef>
                <a:spcPts val="0"/>
              </a:spcBef>
              <a:buSzPct val="100000"/>
              <a:tabLst>
                <a:tab pos="457200" algn="l"/>
              </a:tabLst>
            </a:pPr>
            <a:r>
              <a:rPr lang="en-US" sz="1800" dirty="0">
                <a:effectLst/>
                <a:latin typeface="Montserrat" pitchFamily="2" charset="0"/>
                <a:ea typeface="Times New Roman" panose="02020603050405020304" pitchFamily="18" charset="0"/>
              </a:rPr>
              <a:t>This will allow the consumer/agent to self-attest the reason for an income discrepancy at the time of submitting the application and possibly avoid the need for documentation.</a:t>
            </a:r>
            <a:endParaRPr lang="en-US" sz="1800" dirty="0">
              <a:effectLst/>
              <a:latin typeface="Montserrat" pitchFamily="2" charset="0"/>
              <a:ea typeface="Aptos" panose="020B0004020202020204" pitchFamily="34" charset="0"/>
            </a:endParaRPr>
          </a:p>
        </p:txBody>
      </p:sp>
    </p:spTree>
    <p:custDataLst>
      <p:tags r:id="rId1"/>
    </p:custDataLst>
    <p:extLst>
      <p:ext uri="{BB962C8B-B14F-4D97-AF65-F5344CB8AC3E}">
        <p14:creationId xmlns:p14="http://schemas.microsoft.com/office/powerpoint/2010/main" val="1408510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17</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199" y="373515"/>
            <a:ext cx="10665823" cy="855838"/>
          </a:xfrm>
        </p:spPr>
        <p:txBody>
          <a:bodyPr>
            <a:noAutofit/>
          </a:bodyPr>
          <a:lstStyle/>
          <a:p>
            <a:r>
              <a:rPr lang="en-US" sz="3600" dirty="0">
                <a:latin typeface="Montserrat SemiBold" pitchFamily="2" charset="0"/>
              </a:rPr>
              <a:t>Technology Enhancements Highlights cont.</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8200" y="1504015"/>
            <a:ext cx="10517511" cy="4766187"/>
          </a:xfrm>
        </p:spPr>
        <p:txBody>
          <a:bodyPr>
            <a:noAutofit/>
          </a:bodyPr>
          <a:lstStyle/>
          <a:p>
            <a:pPr marL="0" indent="0">
              <a:spcBef>
                <a:spcPts val="0"/>
              </a:spcBef>
              <a:buNone/>
            </a:pPr>
            <a:r>
              <a:rPr lang="en-US" sz="1800" dirty="0">
                <a:effectLst/>
                <a:latin typeface="Montserrat" pitchFamily="2" charset="0"/>
                <a:ea typeface="Aptos" panose="020B0004020202020204" pitchFamily="34" charset="0"/>
              </a:rPr>
              <a:t>Medicaid referral application lock</a:t>
            </a:r>
            <a:endParaRPr lang="en-US" sz="1800" dirty="0">
              <a:latin typeface="Montserrat" pitchFamily="2" charset="0"/>
              <a:ea typeface="Aptos" panose="020B0004020202020204" pitchFamily="34" charset="0"/>
            </a:endParaRPr>
          </a:p>
          <a:p>
            <a:pPr lvl="1">
              <a:spcBef>
                <a:spcPts val="0"/>
              </a:spcBef>
            </a:pPr>
            <a:r>
              <a:rPr lang="en-US" sz="1800" dirty="0">
                <a:effectLst/>
                <a:latin typeface="Montserrat" pitchFamily="2" charset="0"/>
                <a:ea typeface="Times New Roman" panose="02020603050405020304" pitchFamily="18" charset="0"/>
              </a:rPr>
              <a:t>Applications will lock at the end of the day if household members have been referred to Medicaid on their most recent application. The application will unlock once Your Health Idaho receives the referral response from DHW</a:t>
            </a:r>
            <a:endParaRPr lang="en-US" sz="1800" dirty="0">
              <a:effectLst/>
              <a:latin typeface="Montserrat" pitchFamily="2" charset="0"/>
              <a:ea typeface="Aptos" panose="020B0004020202020204" pitchFamily="34" charset="0"/>
            </a:endParaRPr>
          </a:p>
          <a:p>
            <a:pPr marL="0" indent="0">
              <a:spcBef>
                <a:spcPts val="0"/>
              </a:spcBef>
              <a:buNone/>
            </a:pPr>
            <a:r>
              <a:rPr lang="en-US" sz="1800" dirty="0">
                <a:effectLst/>
                <a:latin typeface="Montserrat" pitchFamily="2" charset="0"/>
                <a:ea typeface="Aptos" panose="020B0004020202020204" pitchFamily="34" charset="0"/>
              </a:rPr>
              <a:t>Attestation for individuals who have no Social Security Number (SSN) in the application</a:t>
            </a:r>
          </a:p>
          <a:p>
            <a:pPr lvl="1">
              <a:spcBef>
                <a:spcPts val="0"/>
              </a:spcBef>
            </a:pPr>
            <a:r>
              <a:rPr lang="en-US" sz="1800" dirty="0">
                <a:effectLst/>
                <a:latin typeface="Montserrat" pitchFamily="2" charset="0"/>
                <a:ea typeface="Times New Roman" panose="02020603050405020304" pitchFamily="18" charset="0"/>
              </a:rPr>
              <a:t>Applicants will be required to attest that they have not been issued an SSN to skip the SSN field. </a:t>
            </a:r>
            <a:endParaRPr lang="en-US" sz="1800" dirty="0">
              <a:latin typeface="Montserrat" pitchFamily="2" charset="0"/>
              <a:ea typeface="Times New Roman" panose="02020603050405020304" pitchFamily="18" charset="0"/>
            </a:endParaRPr>
          </a:p>
          <a:p>
            <a:pPr lvl="1">
              <a:spcBef>
                <a:spcPts val="0"/>
              </a:spcBef>
            </a:pPr>
            <a:r>
              <a:rPr lang="en-US" sz="1800" dirty="0">
                <a:effectLst/>
                <a:latin typeface="Montserrat" pitchFamily="2" charset="0"/>
                <a:ea typeface="Times New Roman" panose="02020603050405020304" pitchFamily="18" charset="0"/>
              </a:rPr>
              <a:t>The SSN is still required when creating an account </a:t>
            </a:r>
          </a:p>
          <a:p>
            <a:pPr marL="0" indent="0">
              <a:spcBef>
                <a:spcPts val="0"/>
              </a:spcBef>
              <a:buNone/>
            </a:pPr>
            <a:endParaRPr lang="en-US" sz="1800" dirty="0">
              <a:latin typeface="Montserrat" pitchFamily="2" charset="0"/>
              <a:ea typeface="Aptos" panose="020B0004020202020204" pitchFamily="34" charset="0"/>
            </a:endParaRPr>
          </a:p>
          <a:p>
            <a:pPr marL="0" indent="0">
              <a:spcBef>
                <a:spcPts val="0"/>
              </a:spcBef>
              <a:buNone/>
            </a:pPr>
            <a:endParaRPr lang="en-US" sz="1800" u="none" strike="noStrike" dirty="0">
              <a:solidFill>
                <a:srgbClr val="000000"/>
              </a:solidFill>
              <a:effectLst/>
              <a:latin typeface="Montserrat" pitchFamily="2" charset="0"/>
              <a:ea typeface="Aptos" panose="020B0004020202020204" pitchFamily="34" charset="0"/>
            </a:endParaRPr>
          </a:p>
          <a:p>
            <a:pPr marL="0" indent="0">
              <a:spcBef>
                <a:spcPts val="0"/>
              </a:spcBef>
              <a:buNone/>
            </a:pPr>
            <a:endParaRPr lang="en-US" sz="1800" u="none" strike="noStrike" dirty="0">
              <a:solidFill>
                <a:srgbClr val="000000"/>
              </a:solidFill>
              <a:effectLst/>
              <a:latin typeface="Montserrat" pitchFamily="2" charset="0"/>
              <a:ea typeface="Aptos" panose="020B0004020202020204" pitchFamily="34" charset="0"/>
            </a:endParaRPr>
          </a:p>
          <a:p>
            <a:pPr marL="0" indent="0">
              <a:spcBef>
                <a:spcPts val="0"/>
              </a:spcBef>
              <a:buNone/>
            </a:pPr>
            <a:r>
              <a:rPr lang="en-US" sz="1800" u="none" strike="noStrike" dirty="0">
                <a:solidFill>
                  <a:srgbClr val="000000"/>
                </a:solidFill>
                <a:effectLst/>
                <a:latin typeface="Montserrat" pitchFamily="2" charset="0"/>
                <a:ea typeface="Aptos" panose="020B0004020202020204" pitchFamily="34" charset="0"/>
              </a:rPr>
              <a:t>Find additional information on these and other enhancements in the recorded version of the March webinar on Tovuti.</a:t>
            </a:r>
          </a:p>
          <a:p>
            <a:pPr marL="0" indent="0">
              <a:spcBef>
                <a:spcPts val="0"/>
              </a:spcBef>
              <a:buNone/>
            </a:pPr>
            <a:endParaRPr lang="en-US" sz="1800" u="none" strike="noStrike" dirty="0">
              <a:solidFill>
                <a:srgbClr val="000000"/>
              </a:solidFill>
              <a:effectLst/>
              <a:latin typeface="Montserrat" pitchFamily="2" charset="0"/>
              <a:ea typeface="Aptos" panose="020B0004020202020204" pitchFamily="34" charset="0"/>
            </a:endParaRPr>
          </a:p>
          <a:p>
            <a:pPr marL="0" lvl="1" indent="0">
              <a:lnSpc>
                <a:spcPct val="110000"/>
              </a:lnSpc>
              <a:spcBef>
                <a:spcPts val="0"/>
              </a:spcBef>
              <a:spcAft>
                <a:spcPts val="600"/>
              </a:spcAft>
              <a:buNone/>
            </a:pPr>
            <a:endParaRPr lang="en-US" sz="1800" dirty="0">
              <a:latin typeface="Montserrat" pitchFamily="2" charset="0"/>
            </a:endParaRPr>
          </a:p>
          <a:p>
            <a:pPr lvl="1">
              <a:lnSpc>
                <a:spcPct val="110000"/>
              </a:lnSpc>
              <a:spcBef>
                <a:spcPts val="600"/>
              </a:spcBef>
              <a:spcAft>
                <a:spcPts val="600"/>
              </a:spcAft>
            </a:pPr>
            <a:endParaRPr lang="en-US" sz="1800" dirty="0">
              <a:latin typeface="Montserrat" pitchFamily="2" charset="0"/>
            </a:endParaRPr>
          </a:p>
          <a:p>
            <a:pPr>
              <a:lnSpc>
                <a:spcPct val="110000"/>
              </a:lnSpc>
              <a:spcBef>
                <a:spcPts val="600"/>
              </a:spcBef>
              <a:spcAft>
                <a:spcPts val="600"/>
              </a:spcAft>
            </a:pPr>
            <a:endParaRPr lang="en-US" sz="1800" dirty="0">
              <a:latin typeface="Montserrat" pitchFamily="2" charset="0"/>
            </a:endParaRPr>
          </a:p>
          <a:p>
            <a:pPr lvl="1">
              <a:lnSpc>
                <a:spcPct val="110000"/>
              </a:lnSpc>
              <a:spcBef>
                <a:spcPts val="600"/>
              </a:spcBef>
              <a:spcAft>
                <a:spcPts val="600"/>
              </a:spcAft>
            </a:pPr>
            <a:endParaRPr lang="en-US" sz="1800" dirty="0">
              <a:latin typeface="Montserrat" pitchFamily="2" charset="0"/>
              <a:ea typeface="Calibri" panose="020F0502020204030204" pitchFamily="34" charset="0"/>
            </a:endParaRPr>
          </a:p>
        </p:txBody>
      </p:sp>
    </p:spTree>
    <p:custDataLst>
      <p:tags r:id="rId1"/>
    </p:custDataLst>
    <p:extLst>
      <p:ext uri="{BB962C8B-B14F-4D97-AF65-F5344CB8AC3E}">
        <p14:creationId xmlns:p14="http://schemas.microsoft.com/office/powerpoint/2010/main" val="4224428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2672715"/>
            <a:ext cx="4053840" cy="3089026"/>
          </a:xfrm>
        </p:spPr>
        <p:txBody>
          <a:bodyPr anchor="b">
            <a:noAutofit/>
          </a:bodyPr>
          <a:lstStyle/>
          <a:p>
            <a:pPr>
              <a:lnSpc>
                <a:spcPct val="100000"/>
              </a:lnSpc>
            </a:pPr>
            <a:r>
              <a:rPr lang="en-US" sz="4800" dirty="0">
                <a:solidFill>
                  <a:schemeClr val="bg1"/>
                </a:solidFill>
                <a:latin typeface="Montserrat SemiBold" pitchFamily="2" charset="0"/>
              </a:rPr>
              <a:t>Policy Update</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custDataLst>
      <p:tags r:id="rId1"/>
    </p:custDataLst>
    <p:extLst>
      <p:ext uri="{BB962C8B-B14F-4D97-AF65-F5344CB8AC3E}">
        <p14:creationId xmlns:p14="http://schemas.microsoft.com/office/powerpoint/2010/main" val="4218208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Montserrat" pitchFamily="2" charset="0"/>
              </a:rPr>
              <a:pPr algn="ctr"/>
              <a:t>19</a:t>
            </a:fld>
            <a:endParaRPr lang="en-US" sz="900" b="1" dirty="0">
              <a:solidFill>
                <a:schemeClr val="bg1"/>
              </a:solidFill>
              <a:latin typeface="Montserrat" pitchFamily="2"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194206"/>
            <a:ext cx="10515600" cy="1197668"/>
          </a:xfrm>
        </p:spPr>
        <p:txBody>
          <a:bodyPr/>
          <a:lstStyle/>
          <a:p>
            <a:r>
              <a:rPr lang="en-US" dirty="0">
                <a:latin typeface="Montserrat SemiBold" pitchFamily="2" charset="0"/>
              </a:rPr>
              <a:t>Federal Policy Update – NBPP 2025</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6290" y="1460417"/>
            <a:ext cx="10335686" cy="5004106"/>
          </a:xfrm>
        </p:spPr>
        <p:txBody>
          <a:bodyPr>
            <a:noAutofit/>
          </a:bodyPr>
          <a:lstStyle/>
          <a:p>
            <a:pPr marL="0" indent="0">
              <a:lnSpc>
                <a:spcPct val="110000"/>
              </a:lnSpc>
              <a:spcBef>
                <a:spcPts val="0"/>
              </a:spcBef>
              <a:spcAft>
                <a:spcPts val="600"/>
              </a:spcAft>
              <a:buNone/>
            </a:pPr>
            <a:r>
              <a:rPr lang="en-US" sz="1800" dirty="0">
                <a:latin typeface="Montserrat" panose="00000500000000000000" pitchFamily="2" charset="0"/>
              </a:rPr>
              <a:t>Preliminary Notice of Benefit and Payment Parameter for 2025 issued November 15 and expected to be finalized in the next 60 days included:</a:t>
            </a:r>
          </a:p>
          <a:p>
            <a:pPr lvl="1">
              <a:lnSpc>
                <a:spcPct val="110000"/>
              </a:lnSpc>
              <a:spcBef>
                <a:spcPts val="0"/>
              </a:spcBef>
              <a:spcAft>
                <a:spcPts val="600"/>
              </a:spcAft>
            </a:pPr>
            <a:r>
              <a:rPr lang="en-US" sz="1800" dirty="0">
                <a:latin typeface="Montserrat" panose="00000500000000000000" pitchFamily="2" charset="0"/>
              </a:rPr>
              <a:t>Open Enrollment starts November 1 and ends no earlier than January 15</a:t>
            </a:r>
          </a:p>
          <a:p>
            <a:pPr lvl="1">
              <a:lnSpc>
                <a:spcPct val="110000"/>
              </a:lnSpc>
              <a:spcBef>
                <a:spcPts val="0"/>
              </a:spcBef>
              <a:spcAft>
                <a:spcPts val="600"/>
              </a:spcAft>
            </a:pPr>
            <a:r>
              <a:rPr lang="en-US" sz="1800" dirty="0">
                <a:latin typeface="Montserrat" panose="00000500000000000000" pitchFamily="2" charset="0"/>
              </a:rPr>
              <a:t>Requires state-based exchanges to check Failure to Reconcile (FTR) annually</a:t>
            </a:r>
          </a:p>
          <a:p>
            <a:pPr lvl="1">
              <a:lnSpc>
                <a:spcPct val="110000"/>
              </a:lnSpc>
              <a:spcBef>
                <a:spcPts val="0"/>
              </a:spcBef>
              <a:spcAft>
                <a:spcPts val="600"/>
              </a:spcAft>
            </a:pPr>
            <a:r>
              <a:rPr lang="en-US" sz="1800" dirty="0">
                <a:latin typeface="Montserrat" panose="00000500000000000000" pitchFamily="2" charset="0"/>
              </a:rPr>
              <a:t>Introduces new standards for call center representative capabilities</a:t>
            </a:r>
          </a:p>
          <a:p>
            <a:pPr lvl="1">
              <a:lnSpc>
                <a:spcPct val="110000"/>
              </a:lnSpc>
              <a:spcBef>
                <a:spcPts val="0"/>
              </a:spcBef>
              <a:spcAft>
                <a:spcPts val="600"/>
              </a:spcAft>
            </a:pPr>
            <a:r>
              <a:rPr lang="en-US" sz="1800" dirty="0">
                <a:latin typeface="Montserrat" panose="00000500000000000000" pitchFamily="2" charset="0"/>
              </a:rPr>
              <a:t>Expands the “Low-income” SEP to remove the requirement of eligibility for APTC</a:t>
            </a:r>
          </a:p>
        </p:txBody>
      </p:sp>
      <p:cxnSp>
        <p:nvCxnSpPr>
          <p:cNvPr id="2" name="Straight Connector 1">
            <a:extLst>
              <a:ext uri="{FF2B5EF4-FFF2-40B4-BE49-F238E27FC236}">
                <a16:creationId xmlns:a16="http://schemas.microsoft.com/office/drawing/2014/main" id="{640F062C-942E-5551-A477-BF2E7CB26535}"/>
              </a:ext>
            </a:extLst>
          </p:cNvPr>
          <p:cNvCxnSpPr/>
          <p:nvPr/>
        </p:nvCxnSpPr>
        <p:spPr>
          <a:xfrm>
            <a:off x="838200" y="1220964"/>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0953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78"/>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610A3AF-BA5C-B941-908D-27424A91F5B4}"/>
              </a:ext>
            </a:extLst>
          </p:cNvPr>
          <p:cNvSpPr>
            <a:spLocks noGrp="1"/>
          </p:cNvSpPr>
          <p:nvPr>
            <p:ph type="ctrTitle"/>
          </p:nvPr>
        </p:nvSpPr>
        <p:spPr>
          <a:xfrm>
            <a:off x="1493520" y="463383"/>
            <a:ext cx="9216044" cy="2755383"/>
          </a:xfrm>
        </p:spPr>
        <p:txBody>
          <a:bodyPr>
            <a:normAutofit/>
          </a:bodyPr>
          <a:lstStyle/>
          <a:p>
            <a:r>
              <a:rPr lang="en-US" dirty="0">
                <a:solidFill>
                  <a:schemeClr val="bg1"/>
                </a:solidFill>
                <a:latin typeface="Montserrat SemiBold" pitchFamily="2" charset="0"/>
                <a:cs typeface="Calibri" panose="020F0502020204030204" pitchFamily="34" charset="0"/>
              </a:rPr>
              <a:t>NABIP 2024 </a:t>
            </a:r>
            <a:br>
              <a:rPr lang="en-US" dirty="0">
                <a:solidFill>
                  <a:schemeClr val="bg1"/>
                </a:solidFill>
                <a:latin typeface="Montserrat SemiBold" pitchFamily="2" charset="0"/>
                <a:cs typeface="Calibri" panose="020F0502020204030204" pitchFamily="34" charset="0"/>
              </a:rPr>
            </a:br>
            <a:r>
              <a:rPr lang="en-US" dirty="0">
                <a:solidFill>
                  <a:schemeClr val="bg1"/>
                </a:solidFill>
                <a:latin typeface="Montserrat SemiBold" pitchFamily="2" charset="0"/>
                <a:cs typeface="Calibri" panose="020F0502020204030204" pitchFamily="34" charset="0"/>
              </a:rPr>
              <a:t>Health Symposium</a:t>
            </a:r>
          </a:p>
        </p:txBody>
      </p:sp>
      <p:sp>
        <p:nvSpPr>
          <p:cNvPr id="9" name="Subtitle 2">
            <a:extLst>
              <a:ext uri="{FF2B5EF4-FFF2-40B4-BE49-F238E27FC236}">
                <a16:creationId xmlns:a16="http://schemas.microsoft.com/office/drawing/2014/main" id="{BC3AD9D6-D6F1-8946-A2FF-5D361031CF73}"/>
              </a:ext>
            </a:extLst>
          </p:cNvPr>
          <p:cNvSpPr>
            <a:spLocks noGrp="1"/>
          </p:cNvSpPr>
          <p:nvPr>
            <p:ph type="subTitle" idx="1"/>
          </p:nvPr>
        </p:nvSpPr>
        <p:spPr>
          <a:xfrm>
            <a:off x="1487978" y="3243705"/>
            <a:ext cx="9227128" cy="1655762"/>
          </a:xfrm>
        </p:spPr>
        <p:txBody>
          <a:bodyPr>
            <a:normAutofit fontScale="92500" lnSpcReduction="20000"/>
          </a:bodyPr>
          <a:lstStyle/>
          <a:p>
            <a:endParaRPr lang="en-US" dirty="0">
              <a:solidFill>
                <a:schemeClr val="bg1"/>
              </a:solidFill>
              <a:latin typeface="Montserrat" pitchFamily="2" charset="0"/>
              <a:cs typeface="Calibri" panose="020F0502020204030204" pitchFamily="34" charset="0"/>
            </a:endParaRPr>
          </a:p>
          <a:p>
            <a:endParaRPr lang="en-US" dirty="0">
              <a:solidFill>
                <a:schemeClr val="bg1"/>
              </a:solidFill>
              <a:latin typeface="Montserrat" pitchFamily="2" charset="0"/>
              <a:cs typeface="Calibri" panose="020F0502020204030204" pitchFamily="34" charset="0"/>
            </a:endParaRPr>
          </a:p>
          <a:p>
            <a:r>
              <a:rPr lang="en-US" dirty="0">
                <a:solidFill>
                  <a:schemeClr val="bg1"/>
                </a:solidFill>
                <a:latin typeface="Montserrat" pitchFamily="2" charset="0"/>
                <a:cs typeface="Calibri" panose="020F0502020204030204" pitchFamily="34" charset="0"/>
              </a:rPr>
              <a:t>Pat Kelly</a:t>
            </a:r>
          </a:p>
          <a:p>
            <a:r>
              <a:rPr lang="en-US" dirty="0">
                <a:solidFill>
                  <a:schemeClr val="accent2"/>
                </a:solidFill>
                <a:latin typeface="Montserrat" pitchFamily="2" charset="0"/>
                <a:cs typeface="Calibri" panose="020F0502020204030204" pitchFamily="34" charset="0"/>
              </a:rPr>
              <a:t>Executive Director</a:t>
            </a:r>
          </a:p>
        </p:txBody>
      </p:sp>
      <p:pic>
        <p:nvPicPr>
          <p:cNvPr id="5" name="Picture 4" descr="A close up of a logo&#10;&#10;Description automatically generated">
            <a:extLst>
              <a:ext uri="{FF2B5EF4-FFF2-40B4-BE49-F238E27FC236}">
                <a16:creationId xmlns:a16="http://schemas.microsoft.com/office/drawing/2014/main" id="{A8D95A8C-2FB2-487D-8E15-333B082F6584}"/>
              </a:ext>
            </a:extLst>
          </p:cNvPr>
          <p:cNvPicPr>
            <a:picLocks noChangeAspect="1"/>
          </p:cNvPicPr>
          <p:nvPr/>
        </p:nvPicPr>
        <p:blipFill>
          <a:blip r:embed="rId3"/>
          <a:stretch>
            <a:fillRect/>
          </a:stretch>
        </p:blipFill>
        <p:spPr>
          <a:xfrm>
            <a:off x="5381686" y="5752504"/>
            <a:ext cx="1428629" cy="1114732"/>
          </a:xfrm>
          <a:prstGeom prst="rect">
            <a:avLst/>
          </a:prstGeom>
        </p:spPr>
      </p:pic>
    </p:spTree>
    <p:custDataLst>
      <p:tags r:id="rId1"/>
    </p:custDataLst>
    <p:extLst>
      <p:ext uri="{BB962C8B-B14F-4D97-AF65-F5344CB8AC3E}">
        <p14:creationId xmlns:p14="http://schemas.microsoft.com/office/powerpoint/2010/main" val="2769292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2672715"/>
            <a:ext cx="4053840" cy="3089026"/>
          </a:xfrm>
        </p:spPr>
        <p:txBody>
          <a:bodyPr anchor="b">
            <a:noAutofit/>
          </a:bodyPr>
          <a:lstStyle/>
          <a:p>
            <a:pPr>
              <a:lnSpc>
                <a:spcPct val="100000"/>
              </a:lnSpc>
            </a:pPr>
            <a:r>
              <a:rPr lang="en-US" sz="4800" dirty="0">
                <a:solidFill>
                  <a:schemeClr val="bg1"/>
                </a:solidFill>
                <a:latin typeface="Montserrat SemiBold" pitchFamily="2" charset="0"/>
              </a:rPr>
              <a:t>2024 Areas of Focus</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custDataLst>
      <p:tags r:id="rId1"/>
    </p:custDataLst>
    <p:extLst>
      <p:ext uri="{BB962C8B-B14F-4D97-AF65-F5344CB8AC3E}">
        <p14:creationId xmlns:p14="http://schemas.microsoft.com/office/powerpoint/2010/main" val="2814954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Montserrat" pitchFamily="2" charset="0"/>
              </a:rPr>
              <a:pPr algn="ctr"/>
              <a:t>21</a:t>
            </a:fld>
            <a:endParaRPr lang="en-US" sz="900" b="1" dirty="0">
              <a:solidFill>
                <a:schemeClr val="bg1"/>
              </a:solidFill>
              <a:latin typeface="Montserrat" pitchFamily="2"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194206"/>
            <a:ext cx="10515600" cy="1197668"/>
          </a:xfrm>
        </p:spPr>
        <p:txBody>
          <a:bodyPr/>
          <a:lstStyle/>
          <a:p>
            <a:r>
              <a:rPr lang="en-US" dirty="0">
                <a:latin typeface="Montserrat SemiBold" pitchFamily="2" charset="0"/>
              </a:rPr>
              <a:t>2024 Areas of Focus</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6290" y="1460417"/>
            <a:ext cx="10335686" cy="5004106"/>
          </a:xfrm>
        </p:spPr>
        <p:txBody>
          <a:bodyPr>
            <a:noAutofit/>
          </a:bodyPr>
          <a:lstStyle/>
          <a:p>
            <a:pPr marL="0" indent="0">
              <a:lnSpc>
                <a:spcPct val="110000"/>
              </a:lnSpc>
              <a:spcBef>
                <a:spcPts val="0"/>
              </a:spcBef>
              <a:spcAft>
                <a:spcPts val="600"/>
              </a:spcAft>
              <a:buNone/>
            </a:pPr>
            <a:r>
              <a:rPr lang="en-US" sz="1800" dirty="0">
                <a:latin typeface="Montserrat" panose="00000500000000000000" pitchFamily="2" charset="0"/>
              </a:rPr>
              <a:t>Customer experience:</a:t>
            </a:r>
          </a:p>
          <a:p>
            <a:pPr lvl="1">
              <a:lnSpc>
                <a:spcPct val="110000"/>
              </a:lnSpc>
              <a:spcBef>
                <a:spcPts val="0"/>
              </a:spcBef>
              <a:spcAft>
                <a:spcPts val="600"/>
              </a:spcAft>
            </a:pPr>
            <a:r>
              <a:rPr lang="en-US" sz="1800" dirty="0">
                <a:latin typeface="Montserrat" panose="00000500000000000000" pitchFamily="2" charset="0"/>
              </a:rPr>
              <a:t>Additional information within the application if a consumer selects an answer that would disqualify them from receiving a tax credit</a:t>
            </a:r>
          </a:p>
          <a:p>
            <a:pPr lvl="1">
              <a:lnSpc>
                <a:spcPct val="110000"/>
              </a:lnSpc>
              <a:spcBef>
                <a:spcPts val="0"/>
              </a:spcBef>
              <a:spcAft>
                <a:spcPts val="600"/>
              </a:spcAft>
            </a:pPr>
            <a:r>
              <a:rPr lang="en-US" sz="1800" dirty="0">
                <a:latin typeface="Montserrat" panose="00000500000000000000" pitchFamily="2" charset="0"/>
              </a:rPr>
              <a:t>Continued improvement of Medicaid referrals</a:t>
            </a:r>
          </a:p>
          <a:p>
            <a:pPr lvl="1">
              <a:lnSpc>
                <a:spcPct val="110000"/>
              </a:lnSpc>
              <a:spcBef>
                <a:spcPts val="0"/>
              </a:spcBef>
              <a:spcAft>
                <a:spcPts val="600"/>
              </a:spcAft>
            </a:pPr>
            <a:r>
              <a:rPr lang="en-US" sz="1800" dirty="0">
                <a:latin typeface="Montserrat" panose="00000500000000000000" pitchFamily="2" charset="0"/>
              </a:rPr>
              <a:t>Enable consumers to be able to see their current plan when shopping for a plan change</a:t>
            </a:r>
          </a:p>
          <a:p>
            <a:pPr lvl="1">
              <a:lnSpc>
                <a:spcPct val="110000"/>
              </a:lnSpc>
              <a:spcBef>
                <a:spcPts val="0"/>
              </a:spcBef>
              <a:spcAft>
                <a:spcPts val="600"/>
              </a:spcAft>
            </a:pPr>
            <a:r>
              <a:rPr lang="en-US" sz="1800" dirty="0">
                <a:latin typeface="Montserrat" panose="00000500000000000000" pitchFamily="2" charset="0"/>
              </a:rPr>
              <a:t>Show Cost-Sharing Reduction savings as an overlay to the Silver plan base cost</a:t>
            </a:r>
          </a:p>
          <a:p>
            <a:pPr lvl="1">
              <a:lnSpc>
                <a:spcPct val="110000"/>
              </a:lnSpc>
              <a:spcBef>
                <a:spcPts val="0"/>
              </a:spcBef>
              <a:spcAft>
                <a:spcPts val="600"/>
              </a:spcAft>
            </a:pPr>
            <a:r>
              <a:rPr lang="en-US" sz="1800" dirty="0">
                <a:latin typeface="Montserrat" panose="00000500000000000000" pitchFamily="2" charset="0"/>
              </a:rPr>
              <a:t>Include the network name and description in the shopping experience</a:t>
            </a:r>
          </a:p>
          <a:p>
            <a:pPr marL="0" indent="0">
              <a:lnSpc>
                <a:spcPct val="110000"/>
              </a:lnSpc>
              <a:spcBef>
                <a:spcPts val="0"/>
              </a:spcBef>
              <a:spcAft>
                <a:spcPts val="600"/>
              </a:spcAft>
              <a:buNone/>
            </a:pPr>
            <a:endParaRPr lang="en-US" sz="1800" dirty="0">
              <a:latin typeface="Montserrat" panose="00000500000000000000" pitchFamily="2" charset="0"/>
            </a:endParaRPr>
          </a:p>
        </p:txBody>
      </p:sp>
      <p:cxnSp>
        <p:nvCxnSpPr>
          <p:cNvPr id="2" name="Straight Connector 1">
            <a:extLst>
              <a:ext uri="{FF2B5EF4-FFF2-40B4-BE49-F238E27FC236}">
                <a16:creationId xmlns:a16="http://schemas.microsoft.com/office/drawing/2014/main" id="{640F062C-942E-5551-A477-BF2E7CB26535}"/>
              </a:ext>
            </a:extLst>
          </p:cNvPr>
          <p:cNvCxnSpPr/>
          <p:nvPr/>
        </p:nvCxnSpPr>
        <p:spPr>
          <a:xfrm>
            <a:off x="838200" y="1220964"/>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79542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2672715"/>
            <a:ext cx="4323806" cy="3089026"/>
          </a:xfrm>
        </p:spPr>
        <p:txBody>
          <a:bodyPr anchor="b">
            <a:noAutofit/>
          </a:bodyPr>
          <a:lstStyle/>
          <a:p>
            <a:pPr>
              <a:lnSpc>
                <a:spcPct val="100000"/>
              </a:lnSpc>
            </a:pPr>
            <a:r>
              <a:rPr lang="en-US" dirty="0">
                <a:solidFill>
                  <a:schemeClr val="bg1"/>
                </a:solidFill>
                <a:latin typeface="Montserrat SemiBold" pitchFamily="2" charset="0"/>
              </a:rPr>
              <a:t>Certification Requirements &amp; Support </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custDataLst>
      <p:tags r:id="rId1"/>
    </p:custDataLst>
    <p:extLst>
      <p:ext uri="{BB962C8B-B14F-4D97-AF65-F5344CB8AC3E}">
        <p14:creationId xmlns:p14="http://schemas.microsoft.com/office/powerpoint/2010/main" val="2294391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Montserrat" pitchFamily="2" charset="0"/>
              </a:rPr>
              <a:pPr algn="ctr"/>
              <a:t>23</a:t>
            </a:fld>
            <a:endParaRPr lang="en-US" sz="900" b="1" dirty="0">
              <a:solidFill>
                <a:schemeClr val="bg1"/>
              </a:solidFill>
              <a:latin typeface="Montserrat" pitchFamily="2"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194206"/>
            <a:ext cx="10515600" cy="1197668"/>
          </a:xfrm>
        </p:spPr>
        <p:txBody>
          <a:bodyPr/>
          <a:lstStyle/>
          <a:p>
            <a:r>
              <a:rPr lang="en-US" dirty="0">
                <a:latin typeface="Montserrat SemiBold" pitchFamily="2" charset="0"/>
              </a:rPr>
              <a:t>Annual Connector Certification</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6290" y="1460417"/>
            <a:ext cx="6966590" cy="1532024"/>
          </a:xfrm>
        </p:spPr>
        <p:txBody>
          <a:bodyPr>
            <a:noAutofit/>
          </a:bodyPr>
          <a:lstStyle/>
          <a:p>
            <a:pPr marL="0" indent="0">
              <a:lnSpc>
                <a:spcPct val="110000"/>
              </a:lnSpc>
              <a:spcBef>
                <a:spcPts val="0"/>
              </a:spcBef>
              <a:spcAft>
                <a:spcPts val="600"/>
              </a:spcAft>
              <a:buNone/>
            </a:pPr>
            <a:r>
              <a:rPr lang="en-US" sz="1800" dirty="0">
                <a:latin typeface="Montserrat" pitchFamily="2" charset="0"/>
              </a:rPr>
              <a:t>Open Enrollment 2025 Certification training begins mid-August. All certification requirements must be completed prior to October 15 to assist consumers and sell plans through Your Health Idaho. </a:t>
            </a:r>
          </a:p>
        </p:txBody>
      </p:sp>
      <p:cxnSp>
        <p:nvCxnSpPr>
          <p:cNvPr id="2" name="Straight Connector 1">
            <a:extLst>
              <a:ext uri="{FF2B5EF4-FFF2-40B4-BE49-F238E27FC236}">
                <a16:creationId xmlns:a16="http://schemas.microsoft.com/office/drawing/2014/main" id="{640F062C-942E-5551-A477-BF2E7CB26535}"/>
              </a:ext>
            </a:extLst>
          </p:cNvPr>
          <p:cNvCxnSpPr/>
          <p:nvPr/>
        </p:nvCxnSpPr>
        <p:spPr>
          <a:xfrm>
            <a:off x="838200" y="1220964"/>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pic>
        <p:nvPicPr>
          <p:cNvPr id="4" name="Picture 3" descr="A logo with text on it&#10;&#10;Description automatically generated">
            <a:extLst>
              <a:ext uri="{FF2B5EF4-FFF2-40B4-BE49-F238E27FC236}">
                <a16:creationId xmlns:a16="http://schemas.microsoft.com/office/drawing/2014/main" id="{2652F7A5-0014-8720-B6E5-9F2C2FE595D4}"/>
              </a:ext>
            </a:extLst>
          </p:cNvPr>
          <p:cNvPicPr>
            <a:picLocks noChangeAspect="1"/>
          </p:cNvPicPr>
          <p:nvPr/>
        </p:nvPicPr>
        <p:blipFill>
          <a:blip r:embed="rId4"/>
          <a:stretch>
            <a:fillRect/>
          </a:stretch>
        </p:blipFill>
        <p:spPr>
          <a:xfrm>
            <a:off x="8136845" y="1391874"/>
            <a:ext cx="2644368" cy="1705524"/>
          </a:xfrm>
          <a:prstGeom prst="rect">
            <a:avLst/>
          </a:prstGeom>
        </p:spPr>
      </p:pic>
      <p:sp>
        <p:nvSpPr>
          <p:cNvPr id="5" name="Content Placeholder 2">
            <a:extLst>
              <a:ext uri="{FF2B5EF4-FFF2-40B4-BE49-F238E27FC236}">
                <a16:creationId xmlns:a16="http://schemas.microsoft.com/office/drawing/2014/main" id="{1EBFF1A4-EC64-CF5E-08F1-20C996C9F466}"/>
              </a:ext>
            </a:extLst>
          </p:cNvPr>
          <p:cNvSpPr txBox="1">
            <a:spLocks/>
          </p:cNvSpPr>
          <p:nvPr/>
        </p:nvSpPr>
        <p:spPr>
          <a:xfrm>
            <a:off x="838200" y="3091158"/>
            <a:ext cx="10335686" cy="21165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Font typeface="Arial" panose="020B0604020202020204" pitchFamily="34" charset="0"/>
              <a:buNone/>
            </a:pPr>
            <a:r>
              <a:rPr lang="en-US" sz="1800" dirty="0">
                <a:latin typeface="Montserrat" pitchFamily="2" charset="0"/>
              </a:rPr>
              <a:t>We are exploring two tracks:</a:t>
            </a:r>
          </a:p>
          <a:p>
            <a:pPr lvl="1">
              <a:lnSpc>
                <a:spcPct val="110000"/>
              </a:lnSpc>
              <a:spcBef>
                <a:spcPts val="0"/>
              </a:spcBef>
              <a:spcAft>
                <a:spcPts val="600"/>
              </a:spcAft>
            </a:pPr>
            <a:r>
              <a:rPr lang="en-US" sz="1800" dirty="0">
                <a:latin typeface="Montserrat" pitchFamily="2" charset="0"/>
              </a:rPr>
              <a:t>A condensed training for Connectors who are actively selling through the marketplace</a:t>
            </a:r>
          </a:p>
          <a:p>
            <a:pPr lvl="1">
              <a:lnSpc>
                <a:spcPct val="110000"/>
              </a:lnSpc>
              <a:spcBef>
                <a:spcPts val="0"/>
              </a:spcBef>
              <a:spcAft>
                <a:spcPts val="600"/>
              </a:spcAft>
            </a:pPr>
            <a:r>
              <a:rPr lang="en-US" sz="1800" dirty="0">
                <a:latin typeface="Montserrat" pitchFamily="2" charset="0"/>
              </a:rPr>
              <a:t>The full training for those who sell a limited number of plans or are new to Your Health Idaho</a:t>
            </a:r>
          </a:p>
          <a:p>
            <a:pPr marL="0" indent="0">
              <a:lnSpc>
                <a:spcPct val="110000"/>
              </a:lnSpc>
              <a:spcBef>
                <a:spcPts val="0"/>
              </a:spcBef>
              <a:spcAft>
                <a:spcPts val="600"/>
              </a:spcAft>
              <a:buFont typeface="Arial" panose="020B0604020202020204" pitchFamily="34" charset="0"/>
              <a:buNone/>
            </a:pPr>
            <a:endParaRPr lang="en-US" sz="1800" dirty="0">
              <a:latin typeface="Montserrat" pitchFamily="2" charset="0"/>
            </a:endParaRPr>
          </a:p>
        </p:txBody>
      </p:sp>
    </p:spTree>
    <p:custDataLst>
      <p:tags r:id="rId1"/>
    </p:custDataLst>
    <p:extLst>
      <p:ext uri="{BB962C8B-B14F-4D97-AF65-F5344CB8AC3E}">
        <p14:creationId xmlns:p14="http://schemas.microsoft.com/office/powerpoint/2010/main" val="3180012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Montserrat" pitchFamily="2" charset="0"/>
              </a:rPr>
              <a:pPr algn="ctr"/>
              <a:t>24</a:t>
            </a:fld>
            <a:endParaRPr lang="en-US" sz="900" b="1" dirty="0">
              <a:solidFill>
                <a:schemeClr val="bg1"/>
              </a:solidFill>
              <a:latin typeface="Montserrat" pitchFamily="2"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194206"/>
            <a:ext cx="10515600" cy="1197668"/>
          </a:xfrm>
        </p:spPr>
        <p:txBody>
          <a:bodyPr/>
          <a:lstStyle/>
          <a:p>
            <a:r>
              <a:rPr lang="en-US" dirty="0">
                <a:latin typeface="Montserrat SemiBold" pitchFamily="2" charset="0"/>
              </a:rPr>
              <a:t>Annual Certification Requirements</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6290" y="1460417"/>
            <a:ext cx="10517510" cy="4876644"/>
          </a:xfrm>
        </p:spPr>
        <p:txBody>
          <a:bodyPr>
            <a:noAutofit/>
          </a:bodyPr>
          <a:lstStyle/>
          <a:p>
            <a:pPr marL="0" indent="0">
              <a:lnSpc>
                <a:spcPct val="110000"/>
              </a:lnSpc>
              <a:spcBef>
                <a:spcPts val="0"/>
              </a:spcBef>
              <a:spcAft>
                <a:spcPts val="600"/>
              </a:spcAft>
              <a:buNone/>
            </a:pPr>
            <a:r>
              <a:rPr lang="en-US" sz="1800" b="0" i="0" dirty="0">
                <a:effectLst/>
                <a:latin typeface="Montserrat" pitchFamily="2" charset="0"/>
              </a:rPr>
              <a:t>Agent and Broker Certification Requirements:</a:t>
            </a:r>
          </a:p>
          <a:p>
            <a:pPr lvl="1">
              <a:lnSpc>
                <a:spcPct val="110000"/>
              </a:lnSpc>
              <a:spcBef>
                <a:spcPts val="0"/>
              </a:spcBef>
              <a:spcAft>
                <a:spcPts val="600"/>
              </a:spcAft>
            </a:pPr>
            <a:r>
              <a:rPr lang="en-US" sz="1800" b="0" i="0" dirty="0">
                <a:effectLst/>
                <a:latin typeface="Montserrat" pitchFamily="2" charset="0"/>
              </a:rPr>
              <a:t>Be licensed and in good standing with the Idaho Department of Insurance</a:t>
            </a:r>
          </a:p>
          <a:p>
            <a:pPr lvl="1">
              <a:lnSpc>
                <a:spcPct val="110000"/>
              </a:lnSpc>
              <a:spcBef>
                <a:spcPts val="0"/>
              </a:spcBef>
              <a:spcAft>
                <a:spcPts val="600"/>
              </a:spcAft>
            </a:pPr>
            <a:r>
              <a:rPr lang="en-US" sz="1800" b="0" i="0" dirty="0">
                <a:effectLst/>
                <a:latin typeface="Montserrat" pitchFamily="2" charset="0"/>
              </a:rPr>
              <a:t>Complete the </a:t>
            </a:r>
            <a:r>
              <a:rPr lang="en-US" sz="1800" dirty="0">
                <a:latin typeface="Montserrat" pitchFamily="2" charset="0"/>
              </a:rPr>
              <a:t>required </a:t>
            </a:r>
            <a:r>
              <a:rPr lang="en-US" sz="1800" b="0" i="0" dirty="0">
                <a:effectLst/>
                <a:latin typeface="Montserrat" pitchFamily="2" charset="0"/>
              </a:rPr>
              <a:t>training modules and webinars</a:t>
            </a:r>
          </a:p>
          <a:p>
            <a:pPr lvl="1">
              <a:lnSpc>
                <a:spcPct val="110000"/>
              </a:lnSpc>
              <a:spcBef>
                <a:spcPts val="0"/>
              </a:spcBef>
              <a:spcAft>
                <a:spcPts val="600"/>
              </a:spcAft>
            </a:pPr>
            <a:r>
              <a:rPr lang="en-US" sz="1800" b="0" i="0" dirty="0">
                <a:effectLst/>
                <a:latin typeface="Montserrat" pitchFamily="2" charset="0"/>
              </a:rPr>
              <a:t>Pass quizzes with a minimum score of 90% within three attempts</a:t>
            </a:r>
          </a:p>
          <a:p>
            <a:pPr lvl="1">
              <a:lnSpc>
                <a:spcPct val="110000"/>
              </a:lnSpc>
              <a:spcBef>
                <a:spcPts val="0"/>
              </a:spcBef>
              <a:spcAft>
                <a:spcPts val="600"/>
              </a:spcAft>
            </a:pPr>
            <a:r>
              <a:rPr lang="en-US" sz="1800" b="0" i="0" dirty="0">
                <a:effectLst/>
                <a:latin typeface="Montserrat" pitchFamily="2" charset="0"/>
              </a:rPr>
              <a:t>Review and attest to the Your Health Idaho Producer Agreement</a:t>
            </a:r>
          </a:p>
          <a:p>
            <a:pPr marL="0" indent="0">
              <a:lnSpc>
                <a:spcPct val="110000"/>
              </a:lnSpc>
              <a:spcBef>
                <a:spcPts val="0"/>
              </a:spcBef>
              <a:spcAft>
                <a:spcPts val="600"/>
              </a:spcAft>
              <a:buNone/>
            </a:pPr>
            <a:endParaRPr lang="en-US" sz="1800" b="0" i="0" dirty="0">
              <a:effectLst/>
              <a:latin typeface="Montserrat" pitchFamily="2" charset="0"/>
            </a:endParaRPr>
          </a:p>
          <a:p>
            <a:pPr marL="0" indent="0">
              <a:lnSpc>
                <a:spcPct val="110000"/>
              </a:lnSpc>
              <a:spcBef>
                <a:spcPts val="0"/>
              </a:spcBef>
              <a:spcAft>
                <a:spcPts val="600"/>
              </a:spcAft>
              <a:buNone/>
            </a:pPr>
            <a:r>
              <a:rPr lang="en-US" sz="1800" dirty="0">
                <a:latin typeface="Montserrat" pitchFamily="2" charset="0"/>
              </a:rPr>
              <a:t>New to Your Health Idaho? </a:t>
            </a:r>
            <a:r>
              <a:rPr lang="en-US" sz="1800" b="0" i="0" dirty="0">
                <a:effectLst/>
                <a:latin typeface="Montserrat" pitchFamily="2" charset="0"/>
              </a:rPr>
              <a:t>To get started, email your full name, National Producer Number (NPN), the email address you </a:t>
            </a:r>
            <a:r>
              <a:rPr lang="en-US" sz="1800" dirty="0">
                <a:latin typeface="Montserrat" pitchFamily="2" charset="0"/>
              </a:rPr>
              <a:t>want associated with your account, and the agency you are associated with (if applicable) to</a:t>
            </a:r>
            <a:r>
              <a:rPr lang="en-US" sz="1800" b="0" i="0" dirty="0">
                <a:solidFill>
                  <a:srgbClr val="3C4858"/>
                </a:solidFill>
                <a:effectLst/>
                <a:latin typeface="Montserrat" pitchFamily="2" charset="0"/>
              </a:rPr>
              <a:t> </a:t>
            </a:r>
            <a:r>
              <a:rPr lang="en-US" sz="1800" b="1" i="0" u="none" strike="noStrike" dirty="0">
                <a:solidFill>
                  <a:srgbClr val="007278"/>
                </a:solidFill>
                <a:effectLst/>
                <a:latin typeface="Montserrat" pitchFamily="2" charset="0"/>
              </a:rPr>
              <a:t>Connectors@YourHealthIdaho.org.</a:t>
            </a:r>
            <a:endParaRPr lang="en-US" sz="1800" b="1" dirty="0">
              <a:solidFill>
                <a:srgbClr val="007078"/>
              </a:solidFill>
              <a:latin typeface="Montserrat" pitchFamily="2" charset="0"/>
              <a:cs typeface="Helvetica" panose="020B0604020202020204" pitchFamily="34" charset="0"/>
            </a:endParaRPr>
          </a:p>
        </p:txBody>
      </p:sp>
      <p:cxnSp>
        <p:nvCxnSpPr>
          <p:cNvPr id="2" name="Straight Connector 1">
            <a:extLst>
              <a:ext uri="{FF2B5EF4-FFF2-40B4-BE49-F238E27FC236}">
                <a16:creationId xmlns:a16="http://schemas.microsoft.com/office/drawing/2014/main" id="{640F062C-942E-5551-A477-BF2E7CB26535}"/>
              </a:ext>
            </a:extLst>
          </p:cNvPr>
          <p:cNvCxnSpPr/>
          <p:nvPr/>
        </p:nvCxnSpPr>
        <p:spPr>
          <a:xfrm>
            <a:off x="838200" y="1220964"/>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74522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F25BA3-2CCF-9EB7-86FB-9C96FD3E692E}"/>
              </a:ext>
            </a:extLst>
          </p:cNvPr>
          <p:cNvSpPr/>
          <p:nvPr/>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610A3AF-BA5C-B941-908D-27424A91F5B4}"/>
              </a:ext>
            </a:extLst>
          </p:cNvPr>
          <p:cNvSpPr>
            <a:spLocks noGrp="1"/>
          </p:cNvSpPr>
          <p:nvPr>
            <p:ph type="ctrTitle"/>
          </p:nvPr>
        </p:nvSpPr>
        <p:spPr>
          <a:xfrm>
            <a:off x="1971118" y="1889760"/>
            <a:ext cx="8244221" cy="2337741"/>
          </a:xfrm>
        </p:spPr>
        <p:txBody>
          <a:bodyPr>
            <a:noAutofit/>
          </a:bodyPr>
          <a:lstStyle/>
          <a:p>
            <a:r>
              <a:rPr lang="en-US" sz="5400" b="1" dirty="0">
                <a:solidFill>
                  <a:schemeClr val="bg1"/>
                </a:solidFill>
                <a:cs typeface="Calibri" panose="020F0502020204030204" pitchFamily="34" charset="0"/>
              </a:rPr>
              <a:t>Your Health Idaho </a:t>
            </a:r>
            <a:br>
              <a:rPr lang="en-US" sz="5400" b="1" dirty="0">
                <a:solidFill>
                  <a:schemeClr val="bg1"/>
                </a:solidFill>
                <a:cs typeface="Calibri" panose="020F0502020204030204" pitchFamily="34" charset="0"/>
              </a:rPr>
            </a:br>
            <a:r>
              <a:rPr lang="en-US" sz="5400" b="1" dirty="0">
                <a:solidFill>
                  <a:schemeClr val="bg1"/>
                </a:solidFill>
                <a:cs typeface="Calibri" panose="020F0502020204030204" pitchFamily="34" charset="0"/>
              </a:rPr>
              <a:t>2023/2024 </a:t>
            </a:r>
            <a:br>
              <a:rPr lang="en-US" sz="5400" b="1" dirty="0">
                <a:solidFill>
                  <a:schemeClr val="bg1"/>
                </a:solidFill>
                <a:cs typeface="Calibri" panose="020F0502020204030204" pitchFamily="34" charset="0"/>
              </a:rPr>
            </a:br>
            <a:r>
              <a:rPr lang="en-US" sz="5400" b="1" dirty="0">
                <a:solidFill>
                  <a:schemeClr val="bg1"/>
                </a:solidFill>
                <a:cs typeface="Calibri" panose="020F0502020204030204" pitchFamily="34" charset="0"/>
              </a:rPr>
              <a:t>Top Producers</a:t>
            </a:r>
            <a:endParaRPr lang="en-US" sz="5400" b="1" i="1" dirty="0">
              <a:solidFill>
                <a:schemeClr val="bg1"/>
              </a:solidFill>
              <a:latin typeface="Corbel" panose="020B0503020204020204" pitchFamily="34" charset="0"/>
              <a:cs typeface="Calibri" panose="020F0502020204030204" pitchFamily="34" charset="0"/>
            </a:endParaRPr>
          </a:p>
        </p:txBody>
      </p:sp>
      <p:pic>
        <p:nvPicPr>
          <p:cNvPr id="5" name="Picture 4" descr="A close up of a logo&#10;&#10;Description automatically generated">
            <a:extLst>
              <a:ext uri="{FF2B5EF4-FFF2-40B4-BE49-F238E27FC236}">
                <a16:creationId xmlns:a16="http://schemas.microsoft.com/office/drawing/2014/main" id="{A8D95A8C-2FB2-487D-8E15-333B082F6584}"/>
              </a:ext>
            </a:extLst>
          </p:cNvPr>
          <p:cNvPicPr>
            <a:picLocks noChangeAspect="1"/>
          </p:cNvPicPr>
          <p:nvPr/>
        </p:nvPicPr>
        <p:blipFill>
          <a:blip r:embed="rId3"/>
          <a:stretch>
            <a:fillRect/>
          </a:stretch>
        </p:blipFill>
        <p:spPr>
          <a:xfrm>
            <a:off x="5381686" y="5752504"/>
            <a:ext cx="1428629" cy="1114732"/>
          </a:xfrm>
          <a:prstGeom prst="rect">
            <a:avLst/>
          </a:prstGeom>
        </p:spPr>
      </p:pic>
      <p:sp>
        <p:nvSpPr>
          <p:cNvPr id="6" name="Subtitle 2">
            <a:extLst>
              <a:ext uri="{FF2B5EF4-FFF2-40B4-BE49-F238E27FC236}">
                <a16:creationId xmlns:a16="http://schemas.microsoft.com/office/drawing/2014/main" id="{C18904FB-E4D2-4297-B987-E4D9B6721C60}"/>
              </a:ext>
            </a:extLst>
          </p:cNvPr>
          <p:cNvSpPr txBox="1">
            <a:spLocks/>
          </p:cNvSpPr>
          <p:nvPr/>
        </p:nvSpPr>
        <p:spPr>
          <a:xfrm>
            <a:off x="1482436" y="4413933"/>
            <a:ext cx="9227128" cy="5305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orbel" panose="020B0503020204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orbel" panose="020B050302020402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orbel" panose="020B050302020402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rgbClr val="76BC21"/>
              </a:solidFill>
              <a:cs typeface="Calibri" panose="020F0502020204030204" pitchFamily="34" charset="0"/>
            </a:endParaRPr>
          </a:p>
        </p:txBody>
      </p:sp>
    </p:spTree>
    <p:extLst>
      <p:ext uri="{BB962C8B-B14F-4D97-AF65-F5344CB8AC3E}">
        <p14:creationId xmlns:p14="http://schemas.microsoft.com/office/powerpoint/2010/main" val="1634670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3400249"/>
            <a:ext cx="4053840" cy="3250921"/>
          </a:xfrm>
        </p:spPr>
        <p:txBody>
          <a:bodyPr anchor="ctr">
            <a:noAutofit/>
          </a:bodyPr>
          <a:lstStyle/>
          <a:p>
            <a:pPr>
              <a:lnSpc>
                <a:spcPct val="100000"/>
              </a:lnSpc>
            </a:pPr>
            <a:r>
              <a:rPr lang="en-US" sz="4800" b="1" dirty="0">
                <a:solidFill>
                  <a:schemeClr val="bg1"/>
                </a:solidFill>
                <a:latin typeface="Corbel" panose="020B0503020204020204" pitchFamily="34" charset="0"/>
              </a:rPr>
              <a:t>2023/2024 Awards </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extLst>
      <p:ext uri="{BB962C8B-B14F-4D97-AF65-F5344CB8AC3E}">
        <p14:creationId xmlns:p14="http://schemas.microsoft.com/office/powerpoint/2010/main" val="741171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712626" y="6378626"/>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1E9ECB-E010-A149-BA2E-ACB2FD24FBD2}"/>
              </a:ext>
            </a:extLst>
          </p:cNvPr>
          <p:cNvSpPr/>
          <p:nvPr/>
        </p:nvSpPr>
        <p:spPr>
          <a:xfrm>
            <a:off x="6930212" y="1589519"/>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03932A-78C5-3C4D-B716-BC112A922E40}"/>
              </a:ext>
            </a:extLst>
          </p:cNvPr>
          <p:cNvSpPr/>
          <p:nvPr/>
        </p:nvSpPr>
        <p:spPr>
          <a:xfrm>
            <a:off x="6930212" y="3118167"/>
            <a:ext cx="640080" cy="64008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53C632A9-7DF4-5942-8FEE-73EC5CE3C6E9}"/>
              </a:ext>
            </a:extLst>
          </p:cNvPr>
          <p:cNvSpPr txBox="1">
            <a:spLocks/>
          </p:cNvSpPr>
          <p:nvPr/>
        </p:nvSpPr>
        <p:spPr>
          <a:xfrm>
            <a:off x="7784712" y="4365634"/>
            <a:ext cx="2944066" cy="11878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Carol Stirling</a:t>
            </a:r>
            <a:endParaRPr lang="en-US" sz="3200" dirty="0">
              <a:latin typeface="Montserrat SemiBold" pitchFamily="2" charset="0"/>
            </a:endParaRPr>
          </a:p>
        </p:txBody>
      </p:sp>
      <p:sp>
        <p:nvSpPr>
          <p:cNvPr id="28" name="Title 1">
            <a:extLst>
              <a:ext uri="{FF2B5EF4-FFF2-40B4-BE49-F238E27FC236}">
                <a16:creationId xmlns:a16="http://schemas.microsoft.com/office/drawing/2014/main" id="{48747C2D-6086-1540-9B85-A63A86575E7C}"/>
              </a:ext>
            </a:extLst>
          </p:cNvPr>
          <p:cNvSpPr txBox="1">
            <a:spLocks/>
          </p:cNvSpPr>
          <p:nvPr/>
        </p:nvSpPr>
        <p:spPr>
          <a:xfrm>
            <a:off x="479882" y="961906"/>
            <a:ext cx="4246517" cy="189530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4800" dirty="0">
                <a:solidFill>
                  <a:srgbClr val="007078"/>
                </a:solidFill>
                <a:latin typeface="Montserrat SemiBold" pitchFamily="2" charset="0"/>
              </a:rPr>
              <a:t>South Central Idaho</a:t>
            </a:r>
          </a:p>
        </p:txBody>
      </p:sp>
      <p:sp>
        <p:nvSpPr>
          <p:cNvPr id="15" name="Slide Number Placeholder 7">
            <a:extLst>
              <a:ext uri="{FF2B5EF4-FFF2-40B4-BE49-F238E27FC236}">
                <a16:creationId xmlns:a16="http://schemas.microsoft.com/office/drawing/2014/main" id="{32335705-013E-0145-A32E-37E59857C21A}"/>
              </a:ext>
            </a:extLst>
          </p:cNvPr>
          <p:cNvSpPr>
            <a:spLocks noGrp="1"/>
          </p:cNvSpPr>
          <p:nvPr>
            <p:ph type="sldNum" sz="quarter" idx="12"/>
          </p:nvPr>
        </p:nvSpPr>
        <p:spPr>
          <a:xfrm>
            <a:off x="11623757" y="6370443"/>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27</a:t>
            </a:fld>
            <a:endParaRPr lang="en-US" sz="900" b="1" dirty="0">
              <a:solidFill>
                <a:schemeClr val="bg1"/>
              </a:solidFill>
              <a:latin typeface="Corbel" panose="020B0503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0249AFE7-1C0D-2449-9FCB-AE6759C12013}"/>
              </a:ext>
            </a:extLst>
          </p:cNvPr>
          <p:cNvPicPr>
            <a:picLocks noChangeAspect="1"/>
          </p:cNvPicPr>
          <p:nvPr/>
        </p:nvPicPr>
        <p:blipFill>
          <a:blip r:embed="rId3"/>
          <a:stretch>
            <a:fillRect/>
          </a:stretch>
        </p:blipFill>
        <p:spPr>
          <a:xfrm>
            <a:off x="614313" y="2957924"/>
            <a:ext cx="918523" cy="154751"/>
          </a:xfrm>
          <a:prstGeom prst="rect">
            <a:avLst/>
          </a:prstGeom>
        </p:spPr>
      </p:pic>
      <p:sp>
        <p:nvSpPr>
          <p:cNvPr id="2" name="Rectangle 1">
            <a:extLst>
              <a:ext uri="{FF2B5EF4-FFF2-40B4-BE49-F238E27FC236}">
                <a16:creationId xmlns:a16="http://schemas.microsoft.com/office/drawing/2014/main" id="{0625588A-AC90-4D8D-8867-2E8E37262E4D}"/>
              </a:ext>
            </a:extLst>
          </p:cNvPr>
          <p:cNvSpPr/>
          <p:nvPr/>
        </p:nvSpPr>
        <p:spPr>
          <a:xfrm>
            <a:off x="4463660" y="0"/>
            <a:ext cx="17297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9C9C941-3185-4E6C-9EAE-F2D8082C3729}"/>
              </a:ext>
            </a:extLst>
          </p:cNvPr>
          <p:cNvSpPr/>
          <p:nvPr/>
        </p:nvSpPr>
        <p:spPr>
          <a:xfrm>
            <a:off x="6930212" y="4646815"/>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B9A6B8E3-32D7-440F-9AA7-E87B16641BAD}"/>
              </a:ext>
            </a:extLst>
          </p:cNvPr>
          <p:cNvSpPr txBox="1">
            <a:spLocks/>
          </p:cNvSpPr>
          <p:nvPr/>
        </p:nvSpPr>
        <p:spPr>
          <a:xfrm>
            <a:off x="7784712" y="2857255"/>
            <a:ext cx="3927914" cy="11878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Michelle Sandoz</a:t>
            </a:r>
            <a:endParaRPr lang="en-US" sz="3200" dirty="0">
              <a:latin typeface="Montserrat SemiBold" pitchFamily="2" charset="0"/>
            </a:endParaRPr>
          </a:p>
        </p:txBody>
      </p:sp>
      <p:sp>
        <p:nvSpPr>
          <p:cNvPr id="24" name="Content Placeholder 2">
            <a:extLst>
              <a:ext uri="{FF2B5EF4-FFF2-40B4-BE49-F238E27FC236}">
                <a16:creationId xmlns:a16="http://schemas.microsoft.com/office/drawing/2014/main" id="{664BC3DE-5CF3-443F-948C-D15C27E4D1E7}"/>
              </a:ext>
            </a:extLst>
          </p:cNvPr>
          <p:cNvSpPr txBox="1">
            <a:spLocks/>
          </p:cNvSpPr>
          <p:nvPr/>
        </p:nvSpPr>
        <p:spPr>
          <a:xfrm>
            <a:off x="7784712" y="1589518"/>
            <a:ext cx="3651585" cy="6400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David Wilcox</a:t>
            </a:r>
            <a:endParaRPr lang="en-US" sz="3200" dirty="0">
              <a:latin typeface="Montserrat SemiBold" pitchFamily="2" charset="0"/>
            </a:endParaRPr>
          </a:p>
        </p:txBody>
      </p:sp>
    </p:spTree>
    <p:extLst>
      <p:ext uri="{BB962C8B-B14F-4D97-AF65-F5344CB8AC3E}">
        <p14:creationId xmlns:p14="http://schemas.microsoft.com/office/powerpoint/2010/main" val="2565567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712626" y="6378626"/>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1E9ECB-E010-A149-BA2E-ACB2FD24FBD2}"/>
              </a:ext>
            </a:extLst>
          </p:cNvPr>
          <p:cNvSpPr/>
          <p:nvPr/>
        </p:nvSpPr>
        <p:spPr>
          <a:xfrm>
            <a:off x="6930212" y="1589519"/>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03932A-78C5-3C4D-B716-BC112A922E40}"/>
              </a:ext>
            </a:extLst>
          </p:cNvPr>
          <p:cNvSpPr/>
          <p:nvPr/>
        </p:nvSpPr>
        <p:spPr>
          <a:xfrm>
            <a:off x="6930212" y="3118167"/>
            <a:ext cx="640080" cy="64008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53C632A9-7DF4-5942-8FEE-73EC5CE3C6E9}"/>
              </a:ext>
            </a:extLst>
          </p:cNvPr>
          <p:cNvSpPr txBox="1">
            <a:spLocks/>
          </p:cNvSpPr>
          <p:nvPr/>
        </p:nvSpPr>
        <p:spPr>
          <a:xfrm>
            <a:off x="7794060" y="4348856"/>
            <a:ext cx="3793139" cy="11878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Cameron Rounds</a:t>
            </a:r>
            <a:endParaRPr lang="en-US" sz="3200" dirty="0">
              <a:latin typeface="Montserrat SemiBold" pitchFamily="2" charset="0"/>
            </a:endParaRPr>
          </a:p>
        </p:txBody>
      </p:sp>
      <p:sp>
        <p:nvSpPr>
          <p:cNvPr id="28" name="Title 1">
            <a:extLst>
              <a:ext uri="{FF2B5EF4-FFF2-40B4-BE49-F238E27FC236}">
                <a16:creationId xmlns:a16="http://schemas.microsoft.com/office/drawing/2014/main" id="{48747C2D-6086-1540-9B85-A63A86575E7C}"/>
              </a:ext>
            </a:extLst>
          </p:cNvPr>
          <p:cNvSpPr txBox="1">
            <a:spLocks/>
          </p:cNvSpPr>
          <p:nvPr/>
        </p:nvSpPr>
        <p:spPr>
          <a:xfrm>
            <a:off x="537757" y="961906"/>
            <a:ext cx="4246517" cy="189530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4800" dirty="0">
                <a:solidFill>
                  <a:srgbClr val="007078"/>
                </a:solidFill>
                <a:latin typeface="Montserrat SemiBold" pitchFamily="2" charset="0"/>
              </a:rPr>
              <a:t>Southeast  Idaho</a:t>
            </a:r>
          </a:p>
        </p:txBody>
      </p:sp>
      <p:sp>
        <p:nvSpPr>
          <p:cNvPr id="15" name="Slide Number Placeholder 7">
            <a:extLst>
              <a:ext uri="{FF2B5EF4-FFF2-40B4-BE49-F238E27FC236}">
                <a16:creationId xmlns:a16="http://schemas.microsoft.com/office/drawing/2014/main" id="{32335705-013E-0145-A32E-37E59857C21A}"/>
              </a:ext>
            </a:extLst>
          </p:cNvPr>
          <p:cNvSpPr>
            <a:spLocks noGrp="1"/>
          </p:cNvSpPr>
          <p:nvPr>
            <p:ph type="sldNum" sz="quarter" idx="12"/>
          </p:nvPr>
        </p:nvSpPr>
        <p:spPr>
          <a:xfrm>
            <a:off x="11623757" y="6370443"/>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28</a:t>
            </a:fld>
            <a:endParaRPr lang="en-US" sz="900" b="1" dirty="0">
              <a:solidFill>
                <a:schemeClr val="bg1"/>
              </a:solidFill>
              <a:latin typeface="Corbel" panose="020B0503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0249AFE7-1C0D-2449-9FCB-AE6759C12013}"/>
              </a:ext>
            </a:extLst>
          </p:cNvPr>
          <p:cNvPicPr>
            <a:picLocks noChangeAspect="1"/>
          </p:cNvPicPr>
          <p:nvPr/>
        </p:nvPicPr>
        <p:blipFill>
          <a:blip r:embed="rId3"/>
          <a:stretch>
            <a:fillRect/>
          </a:stretch>
        </p:blipFill>
        <p:spPr>
          <a:xfrm>
            <a:off x="672188" y="2957924"/>
            <a:ext cx="918523" cy="154751"/>
          </a:xfrm>
          <a:prstGeom prst="rect">
            <a:avLst/>
          </a:prstGeom>
        </p:spPr>
      </p:pic>
      <p:sp>
        <p:nvSpPr>
          <p:cNvPr id="2" name="Rectangle 1">
            <a:extLst>
              <a:ext uri="{FF2B5EF4-FFF2-40B4-BE49-F238E27FC236}">
                <a16:creationId xmlns:a16="http://schemas.microsoft.com/office/drawing/2014/main" id="{0625588A-AC90-4D8D-8867-2E8E37262E4D}"/>
              </a:ext>
            </a:extLst>
          </p:cNvPr>
          <p:cNvSpPr/>
          <p:nvPr/>
        </p:nvSpPr>
        <p:spPr>
          <a:xfrm>
            <a:off x="4463660" y="0"/>
            <a:ext cx="172979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9C9C941-3185-4E6C-9EAE-F2D8082C3729}"/>
              </a:ext>
            </a:extLst>
          </p:cNvPr>
          <p:cNvSpPr/>
          <p:nvPr/>
        </p:nvSpPr>
        <p:spPr>
          <a:xfrm>
            <a:off x="6930212" y="4646815"/>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B9A6B8E3-32D7-440F-9AA7-E87B16641BAD}"/>
              </a:ext>
            </a:extLst>
          </p:cNvPr>
          <p:cNvSpPr txBox="1">
            <a:spLocks/>
          </p:cNvSpPr>
          <p:nvPr/>
        </p:nvSpPr>
        <p:spPr>
          <a:xfrm>
            <a:off x="7794060" y="2957924"/>
            <a:ext cx="3927914"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Kelsey Stanger</a:t>
            </a:r>
            <a:endParaRPr lang="en-US" sz="3200" dirty="0">
              <a:latin typeface="Montserrat SemiBold" pitchFamily="2" charset="0"/>
            </a:endParaRPr>
          </a:p>
        </p:txBody>
      </p:sp>
      <p:sp>
        <p:nvSpPr>
          <p:cNvPr id="24" name="Content Placeholder 2">
            <a:extLst>
              <a:ext uri="{FF2B5EF4-FFF2-40B4-BE49-F238E27FC236}">
                <a16:creationId xmlns:a16="http://schemas.microsoft.com/office/drawing/2014/main" id="{664BC3DE-5CF3-443F-948C-D15C27E4D1E7}"/>
              </a:ext>
            </a:extLst>
          </p:cNvPr>
          <p:cNvSpPr txBox="1">
            <a:spLocks/>
          </p:cNvSpPr>
          <p:nvPr/>
        </p:nvSpPr>
        <p:spPr>
          <a:xfrm>
            <a:off x="7794060" y="1385475"/>
            <a:ext cx="3651585"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Trent Sutton</a:t>
            </a:r>
            <a:endParaRPr lang="en-US" sz="3200" dirty="0">
              <a:latin typeface="Montserrat SemiBold" pitchFamily="2" charset="0"/>
            </a:endParaRPr>
          </a:p>
        </p:txBody>
      </p:sp>
    </p:spTree>
    <p:extLst>
      <p:ext uri="{BB962C8B-B14F-4D97-AF65-F5344CB8AC3E}">
        <p14:creationId xmlns:p14="http://schemas.microsoft.com/office/powerpoint/2010/main" val="1033141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712626" y="6378626"/>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1E9ECB-E010-A149-BA2E-ACB2FD24FBD2}"/>
              </a:ext>
            </a:extLst>
          </p:cNvPr>
          <p:cNvSpPr/>
          <p:nvPr/>
        </p:nvSpPr>
        <p:spPr>
          <a:xfrm>
            <a:off x="6930212" y="1589519"/>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03932A-78C5-3C4D-B716-BC112A922E40}"/>
              </a:ext>
            </a:extLst>
          </p:cNvPr>
          <p:cNvSpPr/>
          <p:nvPr/>
        </p:nvSpPr>
        <p:spPr>
          <a:xfrm>
            <a:off x="6930212" y="3118167"/>
            <a:ext cx="640080" cy="64008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53C632A9-7DF4-5942-8FEE-73EC5CE3C6E9}"/>
              </a:ext>
            </a:extLst>
          </p:cNvPr>
          <p:cNvSpPr txBox="1">
            <a:spLocks/>
          </p:cNvSpPr>
          <p:nvPr/>
        </p:nvSpPr>
        <p:spPr>
          <a:xfrm>
            <a:off x="7732029" y="4506856"/>
            <a:ext cx="3793139"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3600" dirty="0">
                <a:latin typeface="Montserrat SemiBold" pitchFamily="2" charset="0"/>
              </a:rPr>
              <a:t>Cal </a:t>
            </a:r>
            <a:r>
              <a:rPr lang="en-US" sz="3600" dirty="0" err="1">
                <a:latin typeface="Montserrat SemiBold" pitchFamily="2" charset="0"/>
              </a:rPr>
              <a:t>Joski</a:t>
            </a:r>
            <a:endParaRPr lang="en-US" sz="3200" dirty="0">
              <a:latin typeface="Montserrat SemiBold" pitchFamily="2" charset="0"/>
            </a:endParaRPr>
          </a:p>
        </p:txBody>
      </p:sp>
      <p:sp>
        <p:nvSpPr>
          <p:cNvPr id="28" name="Title 1">
            <a:extLst>
              <a:ext uri="{FF2B5EF4-FFF2-40B4-BE49-F238E27FC236}">
                <a16:creationId xmlns:a16="http://schemas.microsoft.com/office/drawing/2014/main" id="{48747C2D-6086-1540-9B85-A63A86575E7C}"/>
              </a:ext>
            </a:extLst>
          </p:cNvPr>
          <p:cNvSpPr txBox="1">
            <a:spLocks/>
          </p:cNvSpPr>
          <p:nvPr/>
        </p:nvSpPr>
        <p:spPr>
          <a:xfrm>
            <a:off x="537757" y="961906"/>
            <a:ext cx="4246517" cy="189530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4800" dirty="0">
                <a:solidFill>
                  <a:srgbClr val="007078"/>
                </a:solidFill>
                <a:latin typeface="Montserrat SemiBold" pitchFamily="2" charset="0"/>
              </a:rPr>
              <a:t>Southwest  Idaho</a:t>
            </a:r>
          </a:p>
        </p:txBody>
      </p:sp>
      <p:sp>
        <p:nvSpPr>
          <p:cNvPr id="15" name="Slide Number Placeholder 7">
            <a:extLst>
              <a:ext uri="{FF2B5EF4-FFF2-40B4-BE49-F238E27FC236}">
                <a16:creationId xmlns:a16="http://schemas.microsoft.com/office/drawing/2014/main" id="{32335705-013E-0145-A32E-37E59857C21A}"/>
              </a:ext>
            </a:extLst>
          </p:cNvPr>
          <p:cNvSpPr>
            <a:spLocks noGrp="1"/>
          </p:cNvSpPr>
          <p:nvPr>
            <p:ph type="sldNum" sz="quarter" idx="12"/>
          </p:nvPr>
        </p:nvSpPr>
        <p:spPr>
          <a:xfrm>
            <a:off x="11623757" y="6370443"/>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29</a:t>
            </a:fld>
            <a:endParaRPr lang="en-US" sz="900" b="1" dirty="0">
              <a:solidFill>
                <a:schemeClr val="bg1"/>
              </a:solidFill>
              <a:latin typeface="Corbel" panose="020B0503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0249AFE7-1C0D-2449-9FCB-AE6759C12013}"/>
              </a:ext>
            </a:extLst>
          </p:cNvPr>
          <p:cNvPicPr>
            <a:picLocks noChangeAspect="1"/>
          </p:cNvPicPr>
          <p:nvPr/>
        </p:nvPicPr>
        <p:blipFill>
          <a:blip r:embed="rId3"/>
          <a:stretch>
            <a:fillRect/>
          </a:stretch>
        </p:blipFill>
        <p:spPr>
          <a:xfrm>
            <a:off x="672188" y="2957924"/>
            <a:ext cx="918523" cy="154751"/>
          </a:xfrm>
          <a:prstGeom prst="rect">
            <a:avLst/>
          </a:prstGeom>
        </p:spPr>
      </p:pic>
      <p:sp>
        <p:nvSpPr>
          <p:cNvPr id="2" name="Rectangle 1">
            <a:extLst>
              <a:ext uri="{FF2B5EF4-FFF2-40B4-BE49-F238E27FC236}">
                <a16:creationId xmlns:a16="http://schemas.microsoft.com/office/drawing/2014/main" id="{0625588A-AC90-4D8D-8867-2E8E37262E4D}"/>
              </a:ext>
            </a:extLst>
          </p:cNvPr>
          <p:cNvSpPr/>
          <p:nvPr/>
        </p:nvSpPr>
        <p:spPr>
          <a:xfrm>
            <a:off x="4463660" y="0"/>
            <a:ext cx="17297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9C9C941-3185-4E6C-9EAE-F2D8082C3729}"/>
              </a:ext>
            </a:extLst>
          </p:cNvPr>
          <p:cNvSpPr/>
          <p:nvPr/>
        </p:nvSpPr>
        <p:spPr>
          <a:xfrm>
            <a:off x="6930212" y="4646815"/>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B9A6B8E3-32D7-440F-9AA7-E87B16641BAD}"/>
              </a:ext>
            </a:extLst>
          </p:cNvPr>
          <p:cNvSpPr txBox="1">
            <a:spLocks/>
          </p:cNvSpPr>
          <p:nvPr/>
        </p:nvSpPr>
        <p:spPr>
          <a:xfrm>
            <a:off x="7732029" y="2837803"/>
            <a:ext cx="3927914" cy="12056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Rachel Johnston</a:t>
            </a:r>
            <a:endParaRPr lang="en-US" sz="3200" dirty="0">
              <a:latin typeface="Montserrat SemiBold" pitchFamily="2" charset="0"/>
            </a:endParaRPr>
          </a:p>
        </p:txBody>
      </p:sp>
      <p:sp>
        <p:nvSpPr>
          <p:cNvPr id="24" name="Content Placeholder 2">
            <a:extLst>
              <a:ext uri="{FF2B5EF4-FFF2-40B4-BE49-F238E27FC236}">
                <a16:creationId xmlns:a16="http://schemas.microsoft.com/office/drawing/2014/main" id="{664BC3DE-5CF3-443F-948C-D15C27E4D1E7}"/>
              </a:ext>
            </a:extLst>
          </p:cNvPr>
          <p:cNvSpPr txBox="1">
            <a:spLocks/>
          </p:cNvSpPr>
          <p:nvPr/>
        </p:nvSpPr>
        <p:spPr>
          <a:xfrm>
            <a:off x="7732029" y="1394762"/>
            <a:ext cx="3651585"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3600" dirty="0">
                <a:latin typeface="Montserrat SemiBold" pitchFamily="2" charset="0"/>
              </a:rPr>
              <a:t>Steve Marsh</a:t>
            </a:r>
            <a:endParaRPr lang="en-US" sz="3200" dirty="0">
              <a:latin typeface="Montserrat SemiBold" pitchFamily="2" charset="0"/>
            </a:endParaRPr>
          </a:p>
        </p:txBody>
      </p:sp>
    </p:spTree>
    <p:extLst>
      <p:ext uri="{BB962C8B-B14F-4D97-AF65-F5344CB8AC3E}">
        <p14:creationId xmlns:p14="http://schemas.microsoft.com/office/powerpoint/2010/main" val="365295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8200" y="1503813"/>
            <a:ext cx="10515600" cy="3051407"/>
          </a:xfrm>
        </p:spPr>
        <p:txBody>
          <a:bodyPr>
            <a:noAutofit/>
          </a:bodyPr>
          <a:lstStyle/>
          <a:p>
            <a:pPr>
              <a:lnSpc>
                <a:spcPct val="110000"/>
              </a:lnSpc>
              <a:spcBef>
                <a:spcPts val="0"/>
              </a:spcBef>
              <a:spcAft>
                <a:spcPts val="600"/>
              </a:spcAft>
            </a:pPr>
            <a:r>
              <a:rPr lang="en-US" sz="1800" kern="100" dirty="0">
                <a:effectLst/>
                <a:latin typeface="Montserrat" pitchFamily="2" charset="0"/>
                <a:ea typeface="Calibri" panose="020F0502020204030204" pitchFamily="34" charset="0"/>
                <a:cs typeface="Times New Roman" panose="02020603050405020304" pitchFamily="18" charset="0"/>
              </a:rPr>
              <a:t>Introductions and Your Health Idaho Overview</a:t>
            </a:r>
            <a:endParaRPr lang="en-US" sz="1800" kern="100" dirty="0">
              <a:latin typeface="Montserrat" pitchFamily="2" charset="0"/>
              <a:ea typeface="Calibri" panose="020F0502020204030204" pitchFamily="34" charset="0"/>
              <a:cs typeface="Times New Roman" panose="02020603050405020304" pitchFamily="18" charset="0"/>
            </a:endParaRPr>
          </a:p>
          <a:p>
            <a:pPr>
              <a:lnSpc>
                <a:spcPct val="110000"/>
              </a:lnSpc>
              <a:spcBef>
                <a:spcPts val="0"/>
              </a:spcBef>
              <a:spcAft>
                <a:spcPts val="600"/>
              </a:spcAft>
            </a:pPr>
            <a:r>
              <a:rPr lang="en-US" sz="1800" kern="100" dirty="0">
                <a:effectLst/>
                <a:latin typeface="Montserrat" pitchFamily="2" charset="0"/>
                <a:ea typeface="Calibri" panose="020F0502020204030204" pitchFamily="34" charset="0"/>
                <a:cs typeface="Times New Roman" panose="02020603050405020304" pitchFamily="18" charset="0"/>
              </a:rPr>
              <a:t>Open Enrollment and Medicaid Unwinding recap</a:t>
            </a:r>
          </a:p>
          <a:p>
            <a:pPr>
              <a:lnSpc>
                <a:spcPct val="110000"/>
              </a:lnSpc>
              <a:spcBef>
                <a:spcPts val="0"/>
              </a:spcBef>
              <a:spcAft>
                <a:spcPts val="600"/>
              </a:spcAft>
            </a:pPr>
            <a:r>
              <a:rPr lang="en-US" sz="1800" kern="100" dirty="0">
                <a:effectLst/>
                <a:latin typeface="Montserrat" pitchFamily="2" charset="0"/>
                <a:ea typeface="Calibri" panose="020F0502020204030204" pitchFamily="34" charset="0"/>
                <a:cs typeface="Times New Roman" panose="02020603050405020304" pitchFamily="18" charset="0"/>
              </a:rPr>
              <a:t>Customer Experience Enhancements</a:t>
            </a:r>
          </a:p>
          <a:p>
            <a:pPr>
              <a:lnSpc>
                <a:spcPct val="110000"/>
              </a:lnSpc>
              <a:spcBef>
                <a:spcPts val="0"/>
              </a:spcBef>
              <a:spcAft>
                <a:spcPts val="600"/>
              </a:spcAft>
            </a:pPr>
            <a:r>
              <a:rPr lang="en-US" sz="1800" kern="100" dirty="0">
                <a:effectLst/>
                <a:latin typeface="Montserrat" pitchFamily="2" charset="0"/>
                <a:ea typeface="Calibri" panose="020F0502020204030204" pitchFamily="34" charset="0"/>
                <a:cs typeface="Times New Roman" panose="02020603050405020304" pitchFamily="18" charset="0"/>
              </a:rPr>
              <a:t>Technology Enhancements</a:t>
            </a:r>
          </a:p>
          <a:p>
            <a:pPr>
              <a:lnSpc>
                <a:spcPct val="110000"/>
              </a:lnSpc>
              <a:spcBef>
                <a:spcPts val="0"/>
              </a:spcBef>
              <a:spcAft>
                <a:spcPts val="600"/>
              </a:spcAft>
            </a:pPr>
            <a:r>
              <a:rPr lang="en-US" sz="1800" kern="100" dirty="0">
                <a:effectLst/>
                <a:latin typeface="Montserrat" pitchFamily="2" charset="0"/>
                <a:ea typeface="Calibri" panose="020F0502020204030204" pitchFamily="34" charset="0"/>
                <a:cs typeface="Times New Roman" panose="02020603050405020304" pitchFamily="18" charset="0"/>
              </a:rPr>
              <a:t>Policy Update</a:t>
            </a:r>
          </a:p>
          <a:p>
            <a:pPr>
              <a:lnSpc>
                <a:spcPct val="110000"/>
              </a:lnSpc>
              <a:spcBef>
                <a:spcPts val="0"/>
              </a:spcBef>
              <a:spcAft>
                <a:spcPts val="600"/>
              </a:spcAft>
            </a:pPr>
            <a:r>
              <a:rPr lang="en-US" sz="1800" kern="100" dirty="0">
                <a:effectLst/>
                <a:latin typeface="Montserrat" pitchFamily="2" charset="0"/>
                <a:ea typeface="Calibri" panose="020F0502020204030204" pitchFamily="34" charset="0"/>
                <a:cs typeface="Times New Roman" panose="02020603050405020304" pitchFamily="18" charset="0"/>
              </a:rPr>
              <a:t>2024 Areas of Focus </a:t>
            </a:r>
          </a:p>
          <a:p>
            <a:pPr>
              <a:lnSpc>
                <a:spcPct val="110000"/>
              </a:lnSpc>
              <a:spcBef>
                <a:spcPts val="0"/>
              </a:spcBef>
              <a:spcAft>
                <a:spcPts val="600"/>
              </a:spcAft>
            </a:pPr>
            <a:r>
              <a:rPr lang="en-US" sz="1800" kern="100" dirty="0">
                <a:effectLst/>
                <a:latin typeface="Montserrat" pitchFamily="2" charset="0"/>
                <a:ea typeface="Calibri" panose="020F0502020204030204" pitchFamily="34" charset="0"/>
                <a:cs typeface="Times New Roman" panose="02020603050405020304" pitchFamily="18" charset="0"/>
              </a:rPr>
              <a:t>Your Health Idaho Certification Requirements and Support</a:t>
            </a:r>
          </a:p>
          <a:p>
            <a:pPr>
              <a:lnSpc>
                <a:spcPct val="110000"/>
              </a:lnSpc>
              <a:spcBef>
                <a:spcPts val="0"/>
              </a:spcBef>
              <a:spcAft>
                <a:spcPts val="600"/>
              </a:spcAft>
            </a:pPr>
            <a:r>
              <a:rPr lang="en-US" sz="1800" dirty="0">
                <a:effectLst/>
                <a:latin typeface="Montserrat" pitchFamily="2" charset="0"/>
                <a:ea typeface="Calibri" panose="020F0502020204030204" pitchFamily="34" charset="0"/>
                <a:cs typeface="Times New Roman" panose="02020603050405020304" pitchFamily="18" charset="0"/>
              </a:rPr>
              <a:t>Question and Answer</a:t>
            </a:r>
            <a:r>
              <a:rPr lang="en-US" sz="1800" dirty="0">
                <a:latin typeface="Montserrat" pitchFamily="2" charset="0"/>
              </a:rPr>
              <a:t> </a:t>
            </a:r>
            <a:r>
              <a:rPr lang="en-US" sz="1800" dirty="0">
                <a:latin typeface="Montserrat" pitchFamily="2" charset="0"/>
                <a:ea typeface="Calibri" panose="020F0502020204030204" pitchFamily="34" charset="0"/>
              </a:rPr>
              <a:t>  </a:t>
            </a:r>
            <a:r>
              <a:rPr lang="en-US" sz="1800" dirty="0">
                <a:effectLst/>
                <a:latin typeface="Montserrat" pitchFamily="2" charset="0"/>
                <a:ea typeface="Calibri" panose="020F0502020204030204" pitchFamily="34" charset="0"/>
              </a:rPr>
              <a:t> </a:t>
            </a:r>
          </a:p>
        </p:txBody>
      </p:sp>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0964"/>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3</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365126"/>
            <a:ext cx="10515600" cy="855836"/>
          </a:xfrm>
        </p:spPr>
        <p:txBody>
          <a:bodyPr/>
          <a:lstStyle/>
          <a:p>
            <a:r>
              <a:rPr lang="en-US" dirty="0">
                <a:latin typeface="Montserrat SemiBold" pitchFamily="2" charset="0"/>
              </a:rPr>
              <a:t>Agenda</a:t>
            </a:r>
          </a:p>
        </p:txBody>
      </p:sp>
    </p:spTree>
    <p:custDataLst>
      <p:tags r:id="rId1"/>
    </p:custDataLst>
    <p:extLst>
      <p:ext uri="{BB962C8B-B14F-4D97-AF65-F5344CB8AC3E}">
        <p14:creationId xmlns:p14="http://schemas.microsoft.com/office/powerpoint/2010/main" val="2446287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712626" y="6378626"/>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1E9ECB-E010-A149-BA2E-ACB2FD24FBD2}"/>
              </a:ext>
            </a:extLst>
          </p:cNvPr>
          <p:cNvSpPr/>
          <p:nvPr/>
        </p:nvSpPr>
        <p:spPr>
          <a:xfrm>
            <a:off x="6930212" y="1589519"/>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03932A-78C5-3C4D-B716-BC112A922E40}"/>
              </a:ext>
            </a:extLst>
          </p:cNvPr>
          <p:cNvSpPr/>
          <p:nvPr/>
        </p:nvSpPr>
        <p:spPr>
          <a:xfrm>
            <a:off x="6930212" y="3118167"/>
            <a:ext cx="640080" cy="64008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53C632A9-7DF4-5942-8FEE-73EC5CE3C6E9}"/>
              </a:ext>
            </a:extLst>
          </p:cNvPr>
          <p:cNvSpPr txBox="1">
            <a:spLocks/>
          </p:cNvSpPr>
          <p:nvPr/>
        </p:nvSpPr>
        <p:spPr>
          <a:xfrm>
            <a:off x="7726672" y="4439795"/>
            <a:ext cx="3793139"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3600" dirty="0">
                <a:latin typeface="Montserrat SemiBold" pitchFamily="2" charset="0"/>
              </a:rPr>
              <a:t>Aubrey Inman</a:t>
            </a:r>
            <a:endParaRPr lang="en-US" sz="3200" dirty="0">
              <a:latin typeface="Montserrat SemiBold" pitchFamily="2" charset="0"/>
            </a:endParaRPr>
          </a:p>
        </p:txBody>
      </p:sp>
      <p:sp>
        <p:nvSpPr>
          <p:cNvPr id="28" name="Title 1">
            <a:extLst>
              <a:ext uri="{FF2B5EF4-FFF2-40B4-BE49-F238E27FC236}">
                <a16:creationId xmlns:a16="http://schemas.microsoft.com/office/drawing/2014/main" id="{48747C2D-6086-1540-9B85-A63A86575E7C}"/>
              </a:ext>
            </a:extLst>
          </p:cNvPr>
          <p:cNvSpPr txBox="1">
            <a:spLocks/>
          </p:cNvSpPr>
          <p:nvPr/>
        </p:nvSpPr>
        <p:spPr>
          <a:xfrm>
            <a:off x="537757" y="961906"/>
            <a:ext cx="4246517" cy="189530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4800" dirty="0">
                <a:solidFill>
                  <a:srgbClr val="007078"/>
                </a:solidFill>
                <a:latin typeface="Montserrat SemiBold" pitchFamily="2" charset="0"/>
              </a:rPr>
              <a:t>North </a:t>
            </a:r>
          </a:p>
          <a:p>
            <a:pPr>
              <a:lnSpc>
                <a:spcPct val="100000"/>
              </a:lnSpc>
            </a:pPr>
            <a:r>
              <a:rPr lang="en-US" sz="4800" dirty="0">
                <a:solidFill>
                  <a:srgbClr val="007078"/>
                </a:solidFill>
                <a:latin typeface="Montserrat SemiBold" pitchFamily="2" charset="0"/>
              </a:rPr>
              <a:t>Idaho</a:t>
            </a:r>
          </a:p>
        </p:txBody>
      </p:sp>
      <p:sp>
        <p:nvSpPr>
          <p:cNvPr id="15" name="Slide Number Placeholder 7">
            <a:extLst>
              <a:ext uri="{FF2B5EF4-FFF2-40B4-BE49-F238E27FC236}">
                <a16:creationId xmlns:a16="http://schemas.microsoft.com/office/drawing/2014/main" id="{32335705-013E-0145-A32E-37E59857C21A}"/>
              </a:ext>
            </a:extLst>
          </p:cNvPr>
          <p:cNvSpPr>
            <a:spLocks noGrp="1"/>
          </p:cNvSpPr>
          <p:nvPr>
            <p:ph type="sldNum" sz="quarter" idx="12"/>
          </p:nvPr>
        </p:nvSpPr>
        <p:spPr>
          <a:xfrm>
            <a:off x="11623757" y="6370443"/>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30</a:t>
            </a:fld>
            <a:endParaRPr lang="en-US" sz="900" b="1" dirty="0">
              <a:solidFill>
                <a:schemeClr val="bg1"/>
              </a:solidFill>
              <a:latin typeface="Corbel" panose="020B0503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0249AFE7-1C0D-2449-9FCB-AE6759C12013}"/>
              </a:ext>
            </a:extLst>
          </p:cNvPr>
          <p:cNvPicPr>
            <a:picLocks noChangeAspect="1"/>
          </p:cNvPicPr>
          <p:nvPr/>
        </p:nvPicPr>
        <p:blipFill>
          <a:blip r:embed="rId3"/>
          <a:stretch>
            <a:fillRect/>
          </a:stretch>
        </p:blipFill>
        <p:spPr>
          <a:xfrm>
            <a:off x="672188" y="2957924"/>
            <a:ext cx="918523" cy="154751"/>
          </a:xfrm>
          <a:prstGeom prst="rect">
            <a:avLst/>
          </a:prstGeom>
        </p:spPr>
      </p:pic>
      <p:sp>
        <p:nvSpPr>
          <p:cNvPr id="2" name="Rectangle 1">
            <a:extLst>
              <a:ext uri="{FF2B5EF4-FFF2-40B4-BE49-F238E27FC236}">
                <a16:creationId xmlns:a16="http://schemas.microsoft.com/office/drawing/2014/main" id="{0625588A-AC90-4D8D-8867-2E8E37262E4D}"/>
              </a:ext>
            </a:extLst>
          </p:cNvPr>
          <p:cNvSpPr/>
          <p:nvPr/>
        </p:nvSpPr>
        <p:spPr>
          <a:xfrm>
            <a:off x="4463660" y="0"/>
            <a:ext cx="172979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9C9C941-3185-4E6C-9EAE-F2D8082C3729}"/>
              </a:ext>
            </a:extLst>
          </p:cNvPr>
          <p:cNvSpPr/>
          <p:nvPr/>
        </p:nvSpPr>
        <p:spPr>
          <a:xfrm>
            <a:off x="6930212" y="4646815"/>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B9A6B8E3-32D7-440F-9AA7-E87B16641BAD}"/>
              </a:ext>
            </a:extLst>
          </p:cNvPr>
          <p:cNvSpPr txBox="1">
            <a:spLocks/>
          </p:cNvSpPr>
          <p:nvPr/>
        </p:nvSpPr>
        <p:spPr>
          <a:xfrm>
            <a:off x="7726672" y="2920354"/>
            <a:ext cx="3927914"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3600" dirty="0">
                <a:latin typeface="Montserrat SemiBold" pitchFamily="2" charset="0"/>
              </a:rPr>
              <a:t>Autumn Porter</a:t>
            </a:r>
          </a:p>
          <a:p>
            <a:pPr marL="0" indent="0">
              <a:lnSpc>
                <a:spcPct val="150000"/>
              </a:lnSpc>
              <a:buNone/>
            </a:pPr>
            <a:endParaRPr lang="en-US" sz="3600" dirty="0">
              <a:latin typeface="Montserrat SemiBold" pitchFamily="2" charset="0"/>
            </a:endParaRPr>
          </a:p>
        </p:txBody>
      </p:sp>
      <p:sp>
        <p:nvSpPr>
          <p:cNvPr id="24" name="Content Placeholder 2">
            <a:extLst>
              <a:ext uri="{FF2B5EF4-FFF2-40B4-BE49-F238E27FC236}">
                <a16:creationId xmlns:a16="http://schemas.microsoft.com/office/drawing/2014/main" id="{664BC3DE-5CF3-443F-948C-D15C27E4D1E7}"/>
              </a:ext>
            </a:extLst>
          </p:cNvPr>
          <p:cNvSpPr txBox="1">
            <a:spLocks/>
          </p:cNvSpPr>
          <p:nvPr/>
        </p:nvSpPr>
        <p:spPr>
          <a:xfrm>
            <a:off x="7726672" y="1387439"/>
            <a:ext cx="3651585"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3600" dirty="0">
                <a:latin typeface="Montserrat SemiBold" pitchFamily="2" charset="0"/>
              </a:rPr>
              <a:t>Brian Glidden</a:t>
            </a:r>
            <a:endParaRPr lang="en-US" sz="3200" dirty="0">
              <a:latin typeface="Montserrat SemiBold" pitchFamily="2" charset="0"/>
            </a:endParaRPr>
          </a:p>
        </p:txBody>
      </p:sp>
    </p:spTree>
    <p:extLst>
      <p:ext uri="{BB962C8B-B14F-4D97-AF65-F5344CB8AC3E}">
        <p14:creationId xmlns:p14="http://schemas.microsoft.com/office/powerpoint/2010/main" val="3083886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712626" y="6378626"/>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1E9ECB-E010-A149-BA2E-ACB2FD24FBD2}"/>
              </a:ext>
            </a:extLst>
          </p:cNvPr>
          <p:cNvSpPr/>
          <p:nvPr/>
        </p:nvSpPr>
        <p:spPr>
          <a:xfrm>
            <a:off x="6930212" y="1589519"/>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03932A-78C5-3C4D-B716-BC112A922E40}"/>
              </a:ext>
            </a:extLst>
          </p:cNvPr>
          <p:cNvSpPr/>
          <p:nvPr/>
        </p:nvSpPr>
        <p:spPr>
          <a:xfrm>
            <a:off x="6930212" y="3070733"/>
            <a:ext cx="640080" cy="64008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53C632A9-7DF4-5942-8FEE-73EC5CE3C6E9}"/>
              </a:ext>
            </a:extLst>
          </p:cNvPr>
          <p:cNvSpPr txBox="1">
            <a:spLocks/>
          </p:cNvSpPr>
          <p:nvPr/>
        </p:nvSpPr>
        <p:spPr>
          <a:xfrm>
            <a:off x="7726673" y="1427420"/>
            <a:ext cx="3793139"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Aft>
                <a:spcPts val="600"/>
              </a:spcAft>
              <a:buNone/>
            </a:pPr>
            <a:r>
              <a:rPr lang="en-US" sz="3600" dirty="0">
                <a:latin typeface="Montserrat SemiBold" pitchFamily="2" charset="0"/>
              </a:rPr>
              <a:t>Dominic Lustig</a:t>
            </a:r>
            <a:endParaRPr lang="en-US" sz="3200" dirty="0">
              <a:latin typeface="Montserrat SemiBold" pitchFamily="2" charset="0"/>
            </a:endParaRPr>
          </a:p>
        </p:txBody>
      </p:sp>
      <p:sp>
        <p:nvSpPr>
          <p:cNvPr id="28" name="Title 1">
            <a:extLst>
              <a:ext uri="{FF2B5EF4-FFF2-40B4-BE49-F238E27FC236}">
                <a16:creationId xmlns:a16="http://schemas.microsoft.com/office/drawing/2014/main" id="{48747C2D-6086-1540-9B85-A63A86575E7C}"/>
              </a:ext>
            </a:extLst>
          </p:cNvPr>
          <p:cNvSpPr txBox="1">
            <a:spLocks/>
          </p:cNvSpPr>
          <p:nvPr/>
        </p:nvSpPr>
        <p:spPr>
          <a:xfrm>
            <a:off x="537757" y="961906"/>
            <a:ext cx="4246517" cy="189530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4800" dirty="0">
                <a:solidFill>
                  <a:srgbClr val="007078"/>
                </a:solidFill>
                <a:latin typeface="Montserrat SemiBold" pitchFamily="2" charset="0"/>
              </a:rPr>
              <a:t>North Central</a:t>
            </a:r>
          </a:p>
          <a:p>
            <a:pPr>
              <a:lnSpc>
                <a:spcPct val="100000"/>
              </a:lnSpc>
            </a:pPr>
            <a:r>
              <a:rPr lang="en-US" sz="4800" dirty="0">
                <a:solidFill>
                  <a:srgbClr val="007078"/>
                </a:solidFill>
                <a:latin typeface="Montserrat SemiBold" pitchFamily="2" charset="0"/>
              </a:rPr>
              <a:t>Idaho</a:t>
            </a:r>
          </a:p>
        </p:txBody>
      </p:sp>
      <p:sp>
        <p:nvSpPr>
          <p:cNvPr id="15" name="Slide Number Placeholder 7">
            <a:extLst>
              <a:ext uri="{FF2B5EF4-FFF2-40B4-BE49-F238E27FC236}">
                <a16:creationId xmlns:a16="http://schemas.microsoft.com/office/drawing/2014/main" id="{32335705-013E-0145-A32E-37E59857C21A}"/>
              </a:ext>
            </a:extLst>
          </p:cNvPr>
          <p:cNvSpPr>
            <a:spLocks noGrp="1"/>
          </p:cNvSpPr>
          <p:nvPr>
            <p:ph type="sldNum" sz="quarter" idx="12"/>
          </p:nvPr>
        </p:nvSpPr>
        <p:spPr>
          <a:xfrm>
            <a:off x="11623757" y="6370443"/>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31</a:t>
            </a:fld>
            <a:endParaRPr lang="en-US" sz="900" b="1" dirty="0">
              <a:solidFill>
                <a:schemeClr val="bg1"/>
              </a:solidFill>
              <a:latin typeface="Corbel" panose="020B0503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0249AFE7-1C0D-2449-9FCB-AE6759C12013}"/>
              </a:ext>
            </a:extLst>
          </p:cNvPr>
          <p:cNvPicPr>
            <a:picLocks noChangeAspect="1"/>
          </p:cNvPicPr>
          <p:nvPr/>
        </p:nvPicPr>
        <p:blipFill>
          <a:blip r:embed="rId3"/>
          <a:stretch>
            <a:fillRect/>
          </a:stretch>
        </p:blipFill>
        <p:spPr>
          <a:xfrm>
            <a:off x="672188" y="2957924"/>
            <a:ext cx="918523" cy="154751"/>
          </a:xfrm>
          <a:prstGeom prst="rect">
            <a:avLst/>
          </a:prstGeom>
        </p:spPr>
      </p:pic>
      <p:sp>
        <p:nvSpPr>
          <p:cNvPr id="2" name="Rectangle 1">
            <a:extLst>
              <a:ext uri="{FF2B5EF4-FFF2-40B4-BE49-F238E27FC236}">
                <a16:creationId xmlns:a16="http://schemas.microsoft.com/office/drawing/2014/main" id="{0625588A-AC90-4D8D-8867-2E8E37262E4D}"/>
              </a:ext>
            </a:extLst>
          </p:cNvPr>
          <p:cNvSpPr/>
          <p:nvPr/>
        </p:nvSpPr>
        <p:spPr>
          <a:xfrm>
            <a:off x="4463660" y="0"/>
            <a:ext cx="17297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9C9C941-3185-4E6C-9EAE-F2D8082C3729}"/>
              </a:ext>
            </a:extLst>
          </p:cNvPr>
          <p:cNvSpPr/>
          <p:nvPr/>
        </p:nvSpPr>
        <p:spPr>
          <a:xfrm>
            <a:off x="6930212" y="4628621"/>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B9A6B8E3-32D7-440F-9AA7-E87B16641BAD}"/>
              </a:ext>
            </a:extLst>
          </p:cNvPr>
          <p:cNvSpPr txBox="1">
            <a:spLocks/>
          </p:cNvSpPr>
          <p:nvPr/>
        </p:nvSpPr>
        <p:spPr>
          <a:xfrm>
            <a:off x="7726673" y="2908634"/>
            <a:ext cx="3985953"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Aft>
                <a:spcPts val="600"/>
              </a:spcAft>
              <a:buNone/>
            </a:pPr>
            <a:r>
              <a:rPr lang="en-US" sz="3600" dirty="0">
                <a:latin typeface="Montserrat SemiBold" pitchFamily="2" charset="0"/>
              </a:rPr>
              <a:t>Richard Woods</a:t>
            </a:r>
            <a:endParaRPr lang="en-US" sz="3200" dirty="0">
              <a:latin typeface="Montserrat SemiBold" pitchFamily="2" charset="0"/>
            </a:endParaRPr>
          </a:p>
        </p:txBody>
      </p:sp>
      <p:sp>
        <p:nvSpPr>
          <p:cNvPr id="24" name="Content Placeholder 2">
            <a:extLst>
              <a:ext uri="{FF2B5EF4-FFF2-40B4-BE49-F238E27FC236}">
                <a16:creationId xmlns:a16="http://schemas.microsoft.com/office/drawing/2014/main" id="{664BC3DE-5CF3-443F-948C-D15C27E4D1E7}"/>
              </a:ext>
            </a:extLst>
          </p:cNvPr>
          <p:cNvSpPr txBox="1">
            <a:spLocks/>
          </p:cNvSpPr>
          <p:nvPr/>
        </p:nvSpPr>
        <p:spPr>
          <a:xfrm>
            <a:off x="7726673" y="4466522"/>
            <a:ext cx="4177305"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Aft>
                <a:spcPts val="600"/>
              </a:spcAft>
              <a:buNone/>
            </a:pPr>
            <a:r>
              <a:rPr lang="en-US" sz="3600" dirty="0">
                <a:latin typeface="Montserrat SemiBold" pitchFamily="2" charset="0"/>
              </a:rPr>
              <a:t>Michael Fredrickson</a:t>
            </a:r>
            <a:endParaRPr lang="en-US" sz="3200" dirty="0">
              <a:latin typeface="Montserrat SemiBold" pitchFamily="2" charset="0"/>
            </a:endParaRPr>
          </a:p>
        </p:txBody>
      </p:sp>
    </p:spTree>
    <p:extLst>
      <p:ext uri="{BB962C8B-B14F-4D97-AF65-F5344CB8AC3E}">
        <p14:creationId xmlns:p14="http://schemas.microsoft.com/office/powerpoint/2010/main" val="1311181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712626" y="6378626"/>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1E9ECB-E010-A149-BA2E-ACB2FD24FBD2}"/>
              </a:ext>
            </a:extLst>
          </p:cNvPr>
          <p:cNvSpPr/>
          <p:nvPr/>
        </p:nvSpPr>
        <p:spPr>
          <a:xfrm>
            <a:off x="6930212" y="1589519"/>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03932A-78C5-3C4D-B716-BC112A922E40}"/>
              </a:ext>
            </a:extLst>
          </p:cNvPr>
          <p:cNvSpPr/>
          <p:nvPr/>
        </p:nvSpPr>
        <p:spPr>
          <a:xfrm>
            <a:off x="6930212" y="3118167"/>
            <a:ext cx="640080" cy="64008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53C632A9-7DF4-5942-8FEE-73EC5CE3C6E9}"/>
              </a:ext>
            </a:extLst>
          </p:cNvPr>
          <p:cNvSpPr txBox="1">
            <a:spLocks/>
          </p:cNvSpPr>
          <p:nvPr/>
        </p:nvSpPr>
        <p:spPr>
          <a:xfrm>
            <a:off x="7726672" y="4483080"/>
            <a:ext cx="3793139"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3600" dirty="0">
                <a:latin typeface="Montserrat SemiBold" pitchFamily="2" charset="0"/>
              </a:rPr>
              <a:t>David Jones</a:t>
            </a:r>
            <a:endParaRPr lang="en-US" sz="3200" dirty="0">
              <a:latin typeface="Montserrat SemiBold" pitchFamily="2" charset="0"/>
            </a:endParaRPr>
          </a:p>
        </p:txBody>
      </p:sp>
      <p:sp>
        <p:nvSpPr>
          <p:cNvPr id="28" name="Title 1">
            <a:extLst>
              <a:ext uri="{FF2B5EF4-FFF2-40B4-BE49-F238E27FC236}">
                <a16:creationId xmlns:a16="http://schemas.microsoft.com/office/drawing/2014/main" id="{48747C2D-6086-1540-9B85-A63A86575E7C}"/>
              </a:ext>
            </a:extLst>
          </p:cNvPr>
          <p:cNvSpPr txBox="1">
            <a:spLocks/>
          </p:cNvSpPr>
          <p:nvPr/>
        </p:nvSpPr>
        <p:spPr>
          <a:xfrm>
            <a:off x="537757" y="961906"/>
            <a:ext cx="4246517" cy="189530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4800" dirty="0">
                <a:solidFill>
                  <a:srgbClr val="007078"/>
                </a:solidFill>
                <a:latin typeface="Montserrat SemiBold" pitchFamily="2" charset="0"/>
              </a:rPr>
              <a:t>Northeast</a:t>
            </a:r>
          </a:p>
          <a:p>
            <a:pPr>
              <a:lnSpc>
                <a:spcPct val="100000"/>
              </a:lnSpc>
            </a:pPr>
            <a:r>
              <a:rPr lang="en-US" sz="4800" dirty="0">
                <a:solidFill>
                  <a:srgbClr val="007078"/>
                </a:solidFill>
                <a:latin typeface="Montserrat SemiBold" pitchFamily="2" charset="0"/>
              </a:rPr>
              <a:t>Idaho</a:t>
            </a:r>
          </a:p>
        </p:txBody>
      </p:sp>
      <p:sp>
        <p:nvSpPr>
          <p:cNvPr id="15" name="Slide Number Placeholder 7">
            <a:extLst>
              <a:ext uri="{FF2B5EF4-FFF2-40B4-BE49-F238E27FC236}">
                <a16:creationId xmlns:a16="http://schemas.microsoft.com/office/drawing/2014/main" id="{32335705-013E-0145-A32E-37E59857C21A}"/>
              </a:ext>
            </a:extLst>
          </p:cNvPr>
          <p:cNvSpPr>
            <a:spLocks noGrp="1"/>
          </p:cNvSpPr>
          <p:nvPr>
            <p:ph type="sldNum" sz="quarter" idx="12"/>
          </p:nvPr>
        </p:nvSpPr>
        <p:spPr>
          <a:xfrm>
            <a:off x="11623757" y="6370443"/>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32</a:t>
            </a:fld>
            <a:endParaRPr lang="en-US" sz="900" b="1" dirty="0">
              <a:solidFill>
                <a:schemeClr val="bg1"/>
              </a:solidFill>
              <a:latin typeface="Corbel" panose="020B0503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0249AFE7-1C0D-2449-9FCB-AE6759C12013}"/>
              </a:ext>
            </a:extLst>
          </p:cNvPr>
          <p:cNvPicPr>
            <a:picLocks noChangeAspect="1"/>
          </p:cNvPicPr>
          <p:nvPr/>
        </p:nvPicPr>
        <p:blipFill>
          <a:blip r:embed="rId3"/>
          <a:stretch>
            <a:fillRect/>
          </a:stretch>
        </p:blipFill>
        <p:spPr>
          <a:xfrm>
            <a:off x="672188" y="2957924"/>
            <a:ext cx="918523" cy="154751"/>
          </a:xfrm>
          <a:prstGeom prst="rect">
            <a:avLst/>
          </a:prstGeom>
        </p:spPr>
      </p:pic>
      <p:sp>
        <p:nvSpPr>
          <p:cNvPr id="2" name="Rectangle 1">
            <a:extLst>
              <a:ext uri="{FF2B5EF4-FFF2-40B4-BE49-F238E27FC236}">
                <a16:creationId xmlns:a16="http://schemas.microsoft.com/office/drawing/2014/main" id="{0625588A-AC90-4D8D-8867-2E8E37262E4D}"/>
              </a:ext>
            </a:extLst>
          </p:cNvPr>
          <p:cNvSpPr/>
          <p:nvPr/>
        </p:nvSpPr>
        <p:spPr>
          <a:xfrm>
            <a:off x="4463660" y="0"/>
            <a:ext cx="172979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9C9C941-3185-4E6C-9EAE-F2D8082C3729}"/>
              </a:ext>
            </a:extLst>
          </p:cNvPr>
          <p:cNvSpPr/>
          <p:nvPr/>
        </p:nvSpPr>
        <p:spPr>
          <a:xfrm>
            <a:off x="6930212" y="4646815"/>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B9A6B8E3-32D7-440F-9AA7-E87B16641BAD}"/>
              </a:ext>
            </a:extLst>
          </p:cNvPr>
          <p:cNvSpPr txBox="1">
            <a:spLocks/>
          </p:cNvSpPr>
          <p:nvPr/>
        </p:nvSpPr>
        <p:spPr>
          <a:xfrm>
            <a:off x="7726672" y="2862971"/>
            <a:ext cx="4465327" cy="11637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600" dirty="0">
                <a:latin typeface="Montserrat SemiBold" pitchFamily="2" charset="0"/>
              </a:rPr>
              <a:t>Sheldon Christensen</a:t>
            </a:r>
            <a:endParaRPr lang="en-US" sz="3200" dirty="0">
              <a:latin typeface="Montserrat SemiBold" pitchFamily="2" charset="0"/>
            </a:endParaRPr>
          </a:p>
        </p:txBody>
      </p:sp>
      <p:sp>
        <p:nvSpPr>
          <p:cNvPr id="24" name="Content Placeholder 2">
            <a:extLst>
              <a:ext uri="{FF2B5EF4-FFF2-40B4-BE49-F238E27FC236}">
                <a16:creationId xmlns:a16="http://schemas.microsoft.com/office/drawing/2014/main" id="{664BC3DE-5CF3-443F-948C-D15C27E4D1E7}"/>
              </a:ext>
            </a:extLst>
          </p:cNvPr>
          <p:cNvSpPr txBox="1">
            <a:spLocks/>
          </p:cNvSpPr>
          <p:nvPr/>
        </p:nvSpPr>
        <p:spPr>
          <a:xfrm>
            <a:off x="7726673" y="1427420"/>
            <a:ext cx="3651585"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3600" dirty="0">
                <a:latin typeface="Montserrat SemiBold" pitchFamily="2" charset="0"/>
              </a:rPr>
              <a:t>Brian Nate</a:t>
            </a:r>
            <a:endParaRPr lang="en-US" sz="3200" dirty="0">
              <a:latin typeface="Montserrat SemiBold" pitchFamily="2" charset="0"/>
            </a:endParaRPr>
          </a:p>
        </p:txBody>
      </p:sp>
    </p:spTree>
    <p:extLst>
      <p:ext uri="{BB962C8B-B14F-4D97-AF65-F5344CB8AC3E}">
        <p14:creationId xmlns:p14="http://schemas.microsoft.com/office/powerpoint/2010/main" val="1978104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7BB219-AC07-DD49-8FBB-EECD5A24F55B}"/>
              </a:ext>
            </a:extLst>
          </p:cNvPr>
          <p:cNvSpPr/>
          <p:nvPr/>
        </p:nvSpPr>
        <p:spPr>
          <a:xfrm>
            <a:off x="11712626" y="6378626"/>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1E9ECB-E010-A149-BA2E-ACB2FD24FBD2}"/>
              </a:ext>
            </a:extLst>
          </p:cNvPr>
          <p:cNvSpPr/>
          <p:nvPr/>
        </p:nvSpPr>
        <p:spPr>
          <a:xfrm>
            <a:off x="6930212" y="1589519"/>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03932A-78C5-3C4D-B716-BC112A922E40}"/>
              </a:ext>
            </a:extLst>
          </p:cNvPr>
          <p:cNvSpPr/>
          <p:nvPr/>
        </p:nvSpPr>
        <p:spPr>
          <a:xfrm>
            <a:off x="6930212" y="3118167"/>
            <a:ext cx="640080" cy="64008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53C632A9-7DF4-5942-8FEE-73EC5CE3C6E9}"/>
              </a:ext>
            </a:extLst>
          </p:cNvPr>
          <p:cNvSpPr txBox="1">
            <a:spLocks/>
          </p:cNvSpPr>
          <p:nvPr/>
        </p:nvSpPr>
        <p:spPr>
          <a:xfrm>
            <a:off x="7726672" y="4424356"/>
            <a:ext cx="3793139" cy="10798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200" dirty="0">
                <a:latin typeface="Montserrat SemiBold" pitchFamily="2" charset="0"/>
              </a:rPr>
              <a:t>Semons Financial Group</a:t>
            </a:r>
            <a:endParaRPr lang="en-US" dirty="0">
              <a:latin typeface="Montserrat SemiBold" pitchFamily="2" charset="0"/>
            </a:endParaRPr>
          </a:p>
        </p:txBody>
      </p:sp>
      <p:sp>
        <p:nvSpPr>
          <p:cNvPr id="28" name="Title 1">
            <a:extLst>
              <a:ext uri="{FF2B5EF4-FFF2-40B4-BE49-F238E27FC236}">
                <a16:creationId xmlns:a16="http://schemas.microsoft.com/office/drawing/2014/main" id="{48747C2D-6086-1540-9B85-A63A86575E7C}"/>
              </a:ext>
            </a:extLst>
          </p:cNvPr>
          <p:cNvSpPr txBox="1">
            <a:spLocks/>
          </p:cNvSpPr>
          <p:nvPr/>
        </p:nvSpPr>
        <p:spPr>
          <a:xfrm>
            <a:off x="537757" y="961906"/>
            <a:ext cx="4246517" cy="189530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4800" dirty="0">
                <a:solidFill>
                  <a:srgbClr val="007078"/>
                </a:solidFill>
                <a:latin typeface="Montserrat SemiBold" pitchFamily="2" charset="0"/>
              </a:rPr>
              <a:t>TOP </a:t>
            </a:r>
          </a:p>
          <a:p>
            <a:pPr>
              <a:lnSpc>
                <a:spcPct val="100000"/>
              </a:lnSpc>
            </a:pPr>
            <a:r>
              <a:rPr lang="en-US" sz="4800" dirty="0">
                <a:solidFill>
                  <a:srgbClr val="007078"/>
                </a:solidFill>
                <a:latin typeface="Montserrat SemiBold" pitchFamily="2" charset="0"/>
              </a:rPr>
              <a:t>AGENCIES</a:t>
            </a:r>
          </a:p>
        </p:txBody>
      </p:sp>
      <p:sp>
        <p:nvSpPr>
          <p:cNvPr id="15" name="Slide Number Placeholder 7">
            <a:extLst>
              <a:ext uri="{FF2B5EF4-FFF2-40B4-BE49-F238E27FC236}">
                <a16:creationId xmlns:a16="http://schemas.microsoft.com/office/drawing/2014/main" id="{32335705-013E-0145-A32E-37E59857C21A}"/>
              </a:ext>
            </a:extLst>
          </p:cNvPr>
          <p:cNvSpPr>
            <a:spLocks noGrp="1"/>
          </p:cNvSpPr>
          <p:nvPr>
            <p:ph type="sldNum" sz="quarter" idx="12"/>
          </p:nvPr>
        </p:nvSpPr>
        <p:spPr>
          <a:xfrm>
            <a:off x="11623757" y="6370443"/>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33</a:t>
            </a:fld>
            <a:endParaRPr lang="en-US" sz="900" b="1" dirty="0">
              <a:solidFill>
                <a:schemeClr val="bg1"/>
              </a:solidFill>
              <a:latin typeface="Corbel" panose="020B05030202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0249AFE7-1C0D-2449-9FCB-AE6759C12013}"/>
              </a:ext>
            </a:extLst>
          </p:cNvPr>
          <p:cNvPicPr>
            <a:picLocks noChangeAspect="1"/>
          </p:cNvPicPr>
          <p:nvPr/>
        </p:nvPicPr>
        <p:blipFill>
          <a:blip r:embed="rId3"/>
          <a:stretch>
            <a:fillRect/>
          </a:stretch>
        </p:blipFill>
        <p:spPr>
          <a:xfrm>
            <a:off x="672188" y="2957924"/>
            <a:ext cx="918523" cy="154751"/>
          </a:xfrm>
          <a:prstGeom prst="rect">
            <a:avLst/>
          </a:prstGeom>
        </p:spPr>
      </p:pic>
      <p:sp>
        <p:nvSpPr>
          <p:cNvPr id="2" name="Rectangle 1">
            <a:extLst>
              <a:ext uri="{FF2B5EF4-FFF2-40B4-BE49-F238E27FC236}">
                <a16:creationId xmlns:a16="http://schemas.microsoft.com/office/drawing/2014/main" id="{0625588A-AC90-4D8D-8867-2E8E37262E4D}"/>
              </a:ext>
            </a:extLst>
          </p:cNvPr>
          <p:cNvSpPr/>
          <p:nvPr/>
        </p:nvSpPr>
        <p:spPr>
          <a:xfrm>
            <a:off x="4463660" y="0"/>
            <a:ext cx="172979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9C9C941-3185-4E6C-9EAE-F2D8082C3729}"/>
              </a:ext>
            </a:extLst>
          </p:cNvPr>
          <p:cNvSpPr/>
          <p:nvPr/>
        </p:nvSpPr>
        <p:spPr>
          <a:xfrm>
            <a:off x="6930212" y="4646815"/>
            <a:ext cx="640080" cy="640080"/>
          </a:xfrm>
          <a:prstGeom prst="rect">
            <a:avLst/>
          </a:prstGeom>
          <a:solidFill>
            <a:srgbClr val="007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B9A6B8E3-32D7-440F-9AA7-E87B16641BAD}"/>
              </a:ext>
            </a:extLst>
          </p:cNvPr>
          <p:cNvSpPr txBox="1">
            <a:spLocks/>
          </p:cNvSpPr>
          <p:nvPr/>
        </p:nvSpPr>
        <p:spPr>
          <a:xfrm>
            <a:off x="7726672" y="2888137"/>
            <a:ext cx="4465327" cy="10798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200" dirty="0">
                <a:latin typeface="Montserrat SemiBold" pitchFamily="2" charset="0"/>
              </a:rPr>
              <a:t>Riverside Benefits Idaho, LLC</a:t>
            </a:r>
            <a:endParaRPr lang="en-US" dirty="0">
              <a:latin typeface="Montserrat SemiBold" pitchFamily="2" charset="0"/>
            </a:endParaRPr>
          </a:p>
        </p:txBody>
      </p:sp>
      <p:sp>
        <p:nvSpPr>
          <p:cNvPr id="24" name="Content Placeholder 2">
            <a:extLst>
              <a:ext uri="{FF2B5EF4-FFF2-40B4-BE49-F238E27FC236}">
                <a16:creationId xmlns:a16="http://schemas.microsoft.com/office/drawing/2014/main" id="{664BC3DE-5CF3-443F-948C-D15C27E4D1E7}"/>
              </a:ext>
            </a:extLst>
          </p:cNvPr>
          <p:cNvSpPr txBox="1">
            <a:spLocks/>
          </p:cNvSpPr>
          <p:nvPr/>
        </p:nvSpPr>
        <p:spPr>
          <a:xfrm>
            <a:off x="7726673" y="1368697"/>
            <a:ext cx="3651585" cy="9642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3200" dirty="0">
                <a:latin typeface="Montserrat SemiBold" pitchFamily="2" charset="0"/>
              </a:rPr>
              <a:t>Parker Insurance LLC</a:t>
            </a:r>
            <a:endParaRPr lang="en-US" dirty="0">
              <a:latin typeface="Montserrat SemiBold" pitchFamily="2" charset="0"/>
            </a:endParaRPr>
          </a:p>
        </p:txBody>
      </p:sp>
    </p:spTree>
    <p:extLst>
      <p:ext uri="{BB962C8B-B14F-4D97-AF65-F5344CB8AC3E}">
        <p14:creationId xmlns:p14="http://schemas.microsoft.com/office/powerpoint/2010/main" val="2298690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21EA2D-18C5-AB64-34B4-B70072784CB2}"/>
              </a:ext>
            </a:extLst>
          </p:cNvPr>
          <p:cNvSpPr/>
          <p:nvPr/>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610A3AF-BA5C-B941-908D-27424A91F5B4}"/>
              </a:ext>
            </a:extLst>
          </p:cNvPr>
          <p:cNvSpPr>
            <a:spLocks noGrp="1"/>
          </p:cNvSpPr>
          <p:nvPr>
            <p:ph type="ctrTitle"/>
          </p:nvPr>
        </p:nvSpPr>
        <p:spPr>
          <a:xfrm>
            <a:off x="2027283" y="3228981"/>
            <a:ext cx="8137433" cy="1655762"/>
          </a:xfrm>
        </p:spPr>
        <p:txBody>
          <a:bodyPr>
            <a:noAutofit/>
          </a:bodyPr>
          <a:lstStyle/>
          <a:p>
            <a:r>
              <a:rPr lang="en-US" sz="2800" dirty="0">
                <a:solidFill>
                  <a:schemeClr val="bg1"/>
                </a:solidFill>
                <a:latin typeface="Montserrat" pitchFamily="2" charset="0"/>
                <a:cs typeface="Calibri"/>
              </a:rPr>
              <a:t>It’s hard to live in the moment without health insurance. That’s why there is</a:t>
            </a:r>
            <a:br>
              <a:rPr lang="en-US" sz="2800" dirty="0">
                <a:solidFill>
                  <a:schemeClr val="bg1"/>
                </a:solidFill>
                <a:latin typeface="Montserrat" pitchFamily="2" charset="0"/>
                <a:cs typeface="Calibri"/>
              </a:rPr>
            </a:br>
            <a:r>
              <a:rPr lang="en-US" sz="2800" dirty="0">
                <a:solidFill>
                  <a:srgbClr val="76BC21"/>
                </a:solidFill>
                <a:latin typeface="Montserrat SemiBold"/>
                <a:cs typeface="Calibri"/>
              </a:rPr>
              <a:t>Your Health Idaho</a:t>
            </a:r>
          </a:p>
        </p:txBody>
      </p:sp>
      <p:pic>
        <p:nvPicPr>
          <p:cNvPr id="5" name="Picture 4" descr="A picture containing drawing, sign&#10;&#10;Description automatically generated">
            <a:extLst>
              <a:ext uri="{FF2B5EF4-FFF2-40B4-BE49-F238E27FC236}">
                <a16:creationId xmlns:a16="http://schemas.microsoft.com/office/drawing/2014/main" id="{92BA5515-4972-7343-A364-F0AACC9103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62549" y="1418255"/>
            <a:ext cx="3266904" cy="1225089"/>
          </a:xfrm>
          <a:prstGeom prst="rect">
            <a:avLst/>
          </a:prstGeom>
        </p:spPr>
      </p:pic>
      <p:pic>
        <p:nvPicPr>
          <p:cNvPr id="3" name="Picture 2" descr="A picture containing drawing&#10;&#10;Description automatically generated">
            <a:extLst>
              <a:ext uri="{FF2B5EF4-FFF2-40B4-BE49-F238E27FC236}">
                <a16:creationId xmlns:a16="http://schemas.microsoft.com/office/drawing/2014/main" id="{02891EAA-4703-4E41-BB13-9054374AF18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381687" y="5752504"/>
            <a:ext cx="1428626" cy="1114731"/>
          </a:xfrm>
          <a:prstGeom prst="rect">
            <a:avLst/>
          </a:prstGeom>
        </p:spPr>
      </p:pic>
    </p:spTree>
    <p:custDataLst>
      <p:tags r:id="rId1"/>
    </p:custDataLst>
    <p:extLst>
      <p:ext uri="{BB962C8B-B14F-4D97-AF65-F5344CB8AC3E}">
        <p14:creationId xmlns:p14="http://schemas.microsoft.com/office/powerpoint/2010/main" val="80093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3204593"/>
            <a:ext cx="4831080" cy="2557147"/>
          </a:xfrm>
        </p:spPr>
        <p:txBody>
          <a:bodyPr anchor="b">
            <a:noAutofit/>
          </a:bodyPr>
          <a:lstStyle/>
          <a:p>
            <a:pPr>
              <a:lnSpc>
                <a:spcPct val="100000"/>
              </a:lnSpc>
            </a:pPr>
            <a:r>
              <a:rPr lang="en-US" sz="4000" dirty="0">
                <a:solidFill>
                  <a:schemeClr val="bg1"/>
                </a:solidFill>
                <a:latin typeface="Montserrat SemiBold" pitchFamily="2" charset="0"/>
              </a:rPr>
              <a:t>Your Health Idaho Overview</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custDataLst>
      <p:tags r:id="rId1"/>
    </p:custDataLst>
    <p:extLst>
      <p:ext uri="{BB962C8B-B14F-4D97-AF65-F5344CB8AC3E}">
        <p14:creationId xmlns:p14="http://schemas.microsoft.com/office/powerpoint/2010/main" val="103301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8200" y="1503814"/>
            <a:ext cx="10515600" cy="2798216"/>
          </a:xfrm>
        </p:spPr>
        <p:txBody>
          <a:bodyPr>
            <a:noAutofit/>
          </a:bodyPr>
          <a:lstStyle/>
          <a:p>
            <a:pPr marL="0" indent="0">
              <a:lnSpc>
                <a:spcPct val="110000"/>
              </a:lnSpc>
              <a:spcBef>
                <a:spcPts val="0"/>
              </a:spcBef>
              <a:spcAft>
                <a:spcPts val="600"/>
              </a:spcAft>
              <a:buNone/>
            </a:pPr>
            <a:r>
              <a:rPr lang="en-US" sz="1800" dirty="0">
                <a:latin typeface="Montserrat" pitchFamily="2" charset="0"/>
                <a:ea typeface="Calibri" panose="020F0502020204030204" pitchFamily="34" charset="0"/>
              </a:rPr>
              <a:t>Your Health Idaho is Idaho’s state-based health insurance marketplace.</a:t>
            </a:r>
          </a:p>
          <a:p>
            <a:pPr lvl="1">
              <a:lnSpc>
                <a:spcPct val="110000"/>
              </a:lnSpc>
              <a:spcBef>
                <a:spcPts val="0"/>
              </a:spcBef>
              <a:spcAft>
                <a:spcPts val="600"/>
              </a:spcAft>
            </a:pPr>
            <a:r>
              <a:rPr lang="en-US" sz="1800" dirty="0">
                <a:latin typeface="Montserrat" pitchFamily="2" charset="0"/>
              </a:rPr>
              <a:t>The Affordable Care Act (ACA) was passed in 2010</a:t>
            </a:r>
          </a:p>
          <a:p>
            <a:pPr lvl="1">
              <a:lnSpc>
                <a:spcPct val="110000"/>
              </a:lnSpc>
              <a:spcBef>
                <a:spcPts val="0"/>
              </a:spcBef>
              <a:spcAft>
                <a:spcPts val="600"/>
              </a:spcAft>
            </a:pPr>
            <a:r>
              <a:rPr lang="en-US" sz="1800" dirty="0">
                <a:latin typeface="Montserrat" pitchFamily="2" charset="0"/>
              </a:rPr>
              <a:t>States were given the option to join the federal platform (HealthCare.gov) or to create their own marketplaces</a:t>
            </a:r>
          </a:p>
          <a:p>
            <a:pPr lvl="1">
              <a:lnSpc>
                <a:spcPct val="110000"/>
              </a:lnSpc>
              <a:spcBef>
                <a:spcPts val="0"/>
              </a:spcBef>
              <a:spcAft>
                <a:spcPts val="600"/>
              </a:spcAft>
            </a:pPr>
            <a:r>
              <a:rPr lang="en-US" sz="1800" dirty="0">
                <a:latin typeface="Montserrat" pitchFamily="2" charset="0"/>
              </a:rPr>
              <a:t>In 2013, Idaho passed legislation establishing the Idaho Health Insurance Exchange, known as Your Health Idaho</a:t>
            </a:r>
          </a:p>
          <a:p>
            <a:pPr lvl="1">
              <a:lnSpc>
                <a:spcPct val="110000"/>
              </a:lnSpc>
              <a:spcBef>
                <a:spcPts val="0"/>
              </a:spcBef>
              <a:spcAft>
                <a:spcPts val="600"/>
              </a:spcAft>
            </a:pPr>
            <a:r>
              <a:rPr lang="en-US" sz="1800" dirty="0">
                <a:latin typeface="Montserrat" pitchFamily="2" charset="0"/>
              </a:rPr>
              <a:t>Since then, Your Health Idaho has been providing individuals, families, and small businesses access to affordable health insurance</a:t>
            </a:r>
            <a:endParaRPr lang="en-US" sz="1800" dirty="0">
              <a:latin typeface="Montserrat" panose="00000500000000000000" pitchFamily="2" charset="0"/>
              <a:ea typeface="Calibri" panose="020F0502020204030204" pitchFamily="34" charset="0"/>
            </a:endParaRPr>
          </a:p>
          <a:p>
            <a:pPr marL="0" indent="0">
              <a:lnSpc>
                <a:spcPct val="110000"/>
              </a:lnSpc>
              <a:spcBef>
                <a:spcPts val="0"/>
              </a:spcBef>
              <a:spcAft>
                <a:spcPts val="600"/>
              </a:spcAft>
              <a:buNone/>
            </a:pPr>
            <a:r>
              <a:rPr lang="en-US" sz="1800" dirty="0">
                <a:latin typeface="Montserrat" pitchFamily="2" charset="0"/>
              </a:rPr>
              <a:t> </a:t>
            </a:r>
            <a:r>
              <a:rPr lang="en-US" sz="1800" dirty="0">
                <a:latin typeface="Montserrat" panose="00000500000000000000" pitchFamily="2" charset="0"/>
                <a:ea typeface="Calibri" panose="020F0502020204030204" pitchFamily="34" charset="0"/>
              </a:rPr>
              <a:t>  </a:t>
            </a:r>
            <a:r>
              <a:rPr lang="en-US" sz="1800" dirty="0">
                <a:effectLst/>
                <a:latin typeface="Montserrat" pitchFamily="2" charset="0"/>
                <a:ea typeface="Calibri" panose="020F0502020204030204" pitchFamily="34" charset="0"/>
              </a:rPr>
              <a:t> </a:t>
            </a:r>
          </a:p>
        </p:txBody>
      </p:sp>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0964"/>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5</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365126"/>
            <a:ext cx="10515600" cy="855836"/>
          </a:xfrm>
        </p:spPr>
        <p:txBody>
          <a:bodyPr/>
          <a:lstStyle/>
          <a:p>
            <a:r>
              <a:rPr lang="en-US" dirty="0">
                <a:latin typeface="Montserrat SemiBold" pitchFamily="2" charset="0"/>
              </a:rPr>
              <a:t>What is Your Health Idaho</a:t>
            </a:r>
          </a:p>
        </p:txBody>
      </p:sp>
      <p:sp>
        <p:nvSpPr>
          <p:cNvPr id="3" name="Title 1">
            <a:extLst>
              <a:ext uri="{FF2B5EF4-FFF2-40B4-BE49-F238E27FC236}">
                <a16:creationId xmlns:a16="http://schemas.microsoft.com/office/drawing/2014/main" id="{9F9F1CF6-1D79-3118-33CF-290BD0907324}"/>
              </a:ext>
            </a:extLst>
          </p:cNvPr>
          <p:cNvSpPr txBox="1">
            <a:spLocks/>
          </p:cNvSpPr>
          <p:nvPr/>
        </p:nvSpPr>
        <p:spPr>
          <a:xfrm>
            <a:off x="4113860" y="4668546"/>
            <a:ext cx="4516333" cy="66938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75000"/>
              </a:lnSpc>
            </a:pPr>
            <a:r>
              <a:rPr lang="en-US" sz="4800" spc="-100" dirty="0">
                <a:solidFill>
                  <a:srgbClr val="76BC21"/>
                </a:solidFill>
                <a:latin typeface="Montserrat SemiBold" pitchFamily="2" charset="0"/>
              </a:rPr>
              <a:t>YHI MISSION</a:t>
            </a:r>
          </a:p>
        </p:txBody>
      </p:sp>
      <p:cxnSp>
        <p:nvCxnSpPr>
          <p:cNvPr id="4" name="Straight Connector 3">
            <a:extLst>
              <a:ext uri="{FF2B5EF4-FFF2-40B4-BE49-F238E27FC236}">
                <a16:creationId xmlns:a16="http://schemas.microsoft.com/office/drawing/2014/main" id="{60FDE0A7-8021-8033-B98A-6772B7A0EBA8}"/>
              </a:ext>
            </a:extLst>
          </p:cNvPr>
          <p:cNvCxnSpPr>
            <a:cxnSpLocks/>
          </p:cNvCxnSpPr>
          <p:nvPr/>
        </p:nvCxnSpPr>
        <p:spPr>
          <a:xfrm>
            <a:off x="4209660" y="5258256"/>
            <a:ext cx="3906729"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DC5032-CED1-1819-805C-CE71DBF89010}"/>
              </a:ext>
            </a:extLst>
          </p:cNvPr>
          <p:cNvSpPr/>
          <p:nvPr/>
        </p:nvSpPr>
        <p:spPr>
          <a:xfrm>
            <a:off x="4209659" y="5355641"/>
            <a:ext cx="3906729" cy="1323439"/>
          </a:xfrm>
          <a:prstGeom prst="rect">
            <a:avLst/>
          </a:prstGeom>
          <a:solidFill>
            <a:srgbClr val="007078"/>
          </a:solidFill>
        </p:spPr>
        <p:txBody>
          <a:bodyPr wrap="square">
            <a:spAutoFit/>
          </a:bodyPr>
          <a:lstStyle/>
          <a:p>
            <a:r>
              <a:rPr lang="en-US" sz="2000" dirty="0">
                <a:solidFill>
                  <a:schemeClr val="bg1"/>
                </a:solidFill>
                <a:latin typeface="Montserrat" pitchFamily="2" charset="0"/>
                <a:cs typeface="Helvetica" panose="020B0604020202020204" pitchFamily="34" charset="0"/>
              </a:rPr>
              <a:t>Maintain maximum control</a:t>
            </a:r>
            <a:br>
              <a:rPr lang="en-US" sz="2000" dirty="0">
                <a:solidFill>
                  <a:schemeClr val="bg1"/>
                </a:solidFill>
                <a:latin typeface="Montserrat" pitchFamily="2" charset="0"/>
                <a:cs typeface="Helvetica" panose="020B0604020202020204" pitchFamily="34" charset="0"/>
              </a:rPr>
            </a:br>
            <a:r>
              <a:rPr lang="en-US" sz="2000" dirty="0">
                <a:solidFill>
                  <a:schemeClr val="bg1"/>
                </a:solidFill>
                <a:latin typeface="Montserrat" pitchFamily="2" charset="0"/>
                <a:cs typeface="Helvetica" panose="020B0604020202020204" pitchFamily="34" charset="0"/>
              </a:rPr>
              <a:t>of Idaho’s health insurance marketplace at minimal cost to its citizens.</a:t>
            </a:r>
          </a:p>
        </p:txBody>
      </p:sp>
    </p:spTree>
    <p:custDataLst>
      <p:tags r:id="rId1"/>
    </p:custDataLst>
    <p:extLst>
      <p:ext uri="{BB962C8B-B14F-4D97-AF65-F5344CB8AC3E}">
        <p14:creationId xmlns:p14="http://schemas.microsoft.com/office/powerpoint/2010/main" val="195608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0964"/>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6</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365126"/>
            <a:ext cx="10515600" cy="855838"/>
          </a:xfrm>
        </p:spPr>
        <p:txBody>
          <a:bodyPr/>
          <a:lstStyle/>
          <a:p>
            <a:r>
              <a:rPr lang="en-US" b="1" dirty="0">
                <a:latin typeface="Montserrat SemiBold" pitchFamily="2" charset="0"/>
              </a:rPr>
              <a:t>Who is Eligible</a:t>
            </a:r>
          </a:p>
        </p:txBody>
      </p:sp>
      <p:sp>
        <p:nvSpPr>
          <p:cNvPr id="16" name="Content Placeholder 2">
            <a:extLst>
              <a:ext uri="{FF2B5EF4-FFF2-40B4-BE49-F238E27FC236}">
                <a16:creationId xmlns:a16="http://schemas.microsoft.com/office/drawing/2014/main" id="{47DCFD33-5C01-47D6-B1E9-D2F01B6AF2A6}"/>
              </a:ext>
            </a:extLst>
          </p:cNvPr>
          <p:cNvSpPr>
            <a:spLocks noGrp="1"/>
          </p:cNvSpPr>
          <p:nvPr>
            <p:ph sz="half" idx="1"/>
          </p:nvPr>
        </p:nvSpPr>
        <p:spPr>
          <a:xfrm>
            <a:off x="838200" y="1503812"/>
            <a:ext cx="6248400" cy="4469147"/>
          </a:xfrm>
        </p:spPr>
        <p:txBody>
          <a:bodyPr>
            <a:noAutofit/>
          </a:bodyPr>
          <a:lstStyle/>
          <a:p>
            <a:pPr marL="0" indent="0" fontAlgn="base">
              <a:lnSpc>
                <a:spcPct val="110000"/>
              </a:lnSpc>
              <a:spcBef>
                <a:spcPts val="0"/>
              </a:spcBef>
              <a:spcAft>
                <a:spcPts val="600"/>
              </a:spcAft>
              <a:buNone/>
            </a:pPr>
            <a:r>
              <a:rPr lang="en-US" sz="1800" i="0" dirty="0">
                <a:effectLst/>
                <a:latin typeface="Montserrat SemiBold" pitchFamily="2" charset="0"/>
              </a:rPr>
              <a:t>Idahoans</a:t>
            </a:r>
            <a:r>
              <a:rPr lang="en-US" sz="1800" b="1" i="0" dirty="0">
                <a:effectLst/>
                <a:latin typeface="Montserrat" pitchFamily="2" charset="0"/>
              </a:rPr>
              <a:t> </a:t>
            </a:r>
            <a:r>
              <a:rPr lang="en-US" sz="1800" b="0" i="0" dirty="0">
                <a:effectLst/>
                <a:latin typeface="Montserrat" pitchFamily="2" charset="0"/>
              </a:rPr>
              <a:t>who meet certain requirements, do not have affordable health insurance through their employer, and don’t qualify for other government</a:t>
            </a:r>
            <a:r>
              <a:rPr lang="en-US" sz="1800" dirty="0">
                <a:latin typeface="Montserrat" pitchFamily="2" charset="0"/>
              </a:rPr>
              <a:t> </a:t>
            </a:r>
            <a:r>
              <a:rPr lang="en-US" sz="1800" b="0" i="0" dirty="0">
                <a:effectLst/>
                <a:latin typeface="Montserrat" pitchFamily="2" charset="0"/>
              </a:rPr>
              <a:t>coverage are eligible to shop for health insurance plans through </a:t>
            </a:r>
            <a:r>
              <a:rPr lang="en-US" sz="1800" i="0" dirty="0">
                <a:effectLst/>
                <a:latin typeface="Montserrat SemiBold" pitchFamily="2" charset="0"/>
              </a:rPr>
              <a:t>Your Health Idaho.</a:t>
            </a:r>
          </a:p>
          <a:p>
            <a:pPr marL="0" indent="0" fontAlgn="base">
              <a:lnSpc>
                <a:spcPct val="110000"/>
              </a:lnSpc>
              <a:spcBef>
                <a:spcPts val="0"/>
              </a:spcBef>
              <a:spcAft>
                <a:spcPts val="600"/>
              </a:spcAft>
              <a:buNone/>
            </a:pPr>
            <a:endParaRPr lang="en-US" sz="1800" dirty="0">
              <a:latin typeface="Montserrat" pitchFamily="2" charset="0"/>
            </a:endParaRPr>
          </a:p>
          <a:p>
            <a:pPr marL="0" indent="0" fontAlgn="base">
              <a:lnSpc>
                <a:spcPct val="110000"/>
              </a:lnSpc>
              <a:spcBef>
                <a:spcPts val="0"/>
              </a:spcBef>
              <a:spcAft>
                <a:spcPts val="600"/>
              </a:spcAft>
              <a:buNone/>
            </a:pPr>
            <a:r>
              <a:rPr lang="en-US" sz="1800" dirty="0">
                <a:latin typeface="Montserrat" pitchFamily="2" charset="0"/>
              </a:rPr>
              <a:t>Your Health Idaho is the </a:t>
            </a:r>
            <a:r>
              <a:rPr lang="en-US" sz="1800" dirty="0">
                <a:latin typeface="Montserrat SemiBold" pitchFamily="2" charset="0"/>
              </a:rPr>
              <a:t>only place </a:t>
            </a:r>
            <a:r>
              <a:rPr lang="en-US" sz="1800" dirty="0">
                <a:latin typeface="Montserrat" pitchFamily="2" charset="0"/>
              </a:rPr>
              <a:t>where </a:t>
            </a:r>
            <a:r>
              <a:rPr lang="en-US" sz="1800" dirty="0">
                <a:latin typeface="Montserrat SemiBold" pitchFamily="2" charset="0"/>
              </a:rPr>
              <a:t>Idahoans</a:t>
            </a:r>
            <a:r>
              <a:rPr lang="en-US" sz="1800" dirty="0">
                <a:latin typeface="Montserrat" pitchFamily="2" charset="0"/>
              </a:rPr>
              <a:t> can receive a </a:t>
            </a:r>
            <a:r>
              <a:rPr lang="en-US" sz="1800" dirty="0">
                <a:latin typeface="Montserrat SemiBold" pitchFamily="2" charset="0"/>
              </a:rPr>
              <a:t>tax credit </a:t>
            </a:r>
            <a:r>
              <a:rPr lang="en-US" sz="1800" dirty="0">
                <a:latin typeface="Montserrat" pitchFamily="2" charset="0"/>
              </a:rPr>
              <a:t>to help lower monthly premium costs. </a:t>
            </a:r>
          </a:p>
          <a:p>
            <a:pPr marL="0" indent="0" fontAlgn="base">
              <a:lnSpc>
                <a:spcPct val="110000"/>
              </a:lnSpc>
              <a:spcBef>
                <a:spcPts val="0"/>
              </a:spcBef>
              <a:spcAft>
                <a:spcPts val="600"/>
              </a:spcAft>
              <a:buNone/>
            </a:pPr>
            <a:endParaRPr lang="en-US" sz="1800" dirty="0">
              <a:latin typeface="Montserrat" pitchFamily="2" charset="0"/>
            </a:endParaRPr>
          </a:p>
          <a:p>
            <a:pPr marL="0" indent="0" fontAlgn="base">
              <a:lnSpc>
                <a:spcPct val="110000"/>
              </a:lnSpc>
              <a:spcBef>
                <a:spcPts val="0"/>
              </a:spcBef>
              <a:spcAft>
                <a:spcPts val="600"/>
              </a:spcAft>
              <a:buNone/>
            </a:pPr>
            <a:r>
              <a:rPr lang="en-US" sz="1800" dirty="0">
                <a:latin typeface="Montserrat" pitchFamily="2" charset="0"/>
              </a:rPr>
              <a:t>It is also the only place to qualify for additional </a:t>
            </a:r>
            <a:r>
              <a:rPr lang="en-US" sz="1800" dirty="0">
                <a:latin typeface="Montserrat SemiBold" pitchFamily="2" charset="0"/>
              </a:rPr>
              <a:t>Cost-Sharing Reductions,</a:t>
            </a:r>
            <a:r>
              <a:rPr lang="en-US" sz="1800" dirty="0">
                <a:latin typeface="Montserrat" pitchFamily="2" charset="0"/>
              </a:rPr>
              <a:t> which lower out-of-pocket costs for things like co-pays and prescriptions.</a:t>
            </a:r>
          </a:p>
          <a:p>
            <a:pPr fontAlgn="base">
              <a:lnSpc>
                <a:spcPct val="110000"/>
              </a:lnSpc>
              <a:spcBef>
                <a:spcPts val="0"/>
              </a:spcBef>
              <a:spcAft>
                <a:spcPts val="600"/>
              </a:spcAft>
            </a:pPr>
            <a:endParaRPr lang="en-US" sz="1800" dirty="0">
              <a:latin typeface="Montserrat" pitchFamily="2" charset="0"/>
            </a:endParaRPr>
          </a:p>
          <a:p>
            <a:pPr marL="0" indent="0">
              <a:lnSpc>
                <a:spcPct val="110000"/>
              </a:lnSpc>
              <a:spcBef>
                <a:spcPts val="0"/>
              </a:spcBef>
              <a:spcAft>
                <a:spcPts val="600"/>
              </a:spcAft>
              <a:buNone/>
            </a:pPr>
            <a:endParaRPr lang="en-US" sz="1800" dirty="0">
              <a:latin typeface="Montserrat" pitchFamily="2" charset="0"/>
            </a:endParaRPr>
          </a:p>
          <a:p>
            <a:pPr marL="0" indent="0" fontAlgn="base">
              <a:lnSpc>
                <a:spcPct val="110000"/>
              </a:lnSpc>
              <a:spcBef>
                <a:spcPts val="0"/>
              </a:spcBef>
              <a:spcAft>
                <a:spcPts val="600"/>
              </a:spcAft>
              <a:buNone/>
            </a:pPr>
            <a:r>
              <a:rPr lang="en-US" sz="1800" dirty="0">
                <a:latin typeface="Montserrat" pitchFamily="2" charset="0"/>
              </a:rPr>
              <a:t>,</a:t>
            </a:r>
          </a:p>
        </p:txBody>
      </p:sp>
      <p:sp>
        <p:nvSpPr>
          <p:cNvPr id="9" name="Content Placeholder 2">
            <a:extLst>
              <a:ext uri="{FF2B5EF4-FFF2-40B4-BE49-F238E27FC236}">
                <a16:creationId xmlns:a16="http://schemas.microsoft.com/office/drawing/2014/main" id="{AF4D6AF9-706A-4550-BC54-A0C17CFC988C}"/>
              </a:ext>
            </a:extLst>
          </p:cNvPr>
          <p:cNvSpPr txBox="1">
            <a:spLocks/>
          </p:cNvSpPr>
          <p:nvPr/>
        </p:nvSpPr>
        <p:spPr>
          <a:xfrm>
            <a:off x="7470949" y="2252614"/>
            <a:ext cx="3843131" cy="3606426"/>
          </a:xfrm>
          <a:prstGeom prst="rect">
            <a:avLst/>
          </a:prstGeom>
          <a:solidFill>
            <a:srgbClr val="007078"/>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 dirty="0">
              <a:solidFill>
                <a:schemeClr val="bg1"/>
              </a:solidFill>
              <a:latin typeface="Montserrat" pitchFamily="2" charset="0"/>
            </a:endParaRPr>
          </a:p>
          <a:p>
            <a:pPr fontAlgn="base"/>
            <a:r>
              <a:rPr lang="en-US" sz="1400" dirty="0">
                <a:solidFill>
                  <a:schemeClr val="bg1"/>
                </a:solidFill>
                <a:latin typeface="Montserrat" pitchFamily="2" charset="0"/>
              </a:rPr>
              <a:t>U.S. citizen or national, non-citizens must be lawfully present</a:t>
            </a:r>
          </a:p>
          <a:p>
            <a:pPr fontAlgn="base"/>
            <a:r>
              <a:rPr lang="en-US" sz="1400" dirty="0">
                <a:solidFill>
                  <a:schemeClr val="bg1"/>
                </a:solidFill>
                <a:latin typeface="Montserrat" pitchFamily="2" charset="0"/>
              </a:rPr>
              <a:t>Live in the U.S. and have a primary residence in Idaho</a:t>
            </a:r>
          </a:p>
          <a:p>
            <a:pPr fontAlgn="base"/>
            <a:r>
              <a:rPr lang="en-US" sz="1400" dirty="0">
                <a:solidFill>
                  <a:schemeClr val="bg1"/>
                </a:solidFill>
                <a:latin typeface="Montserrat" pitchFamily="2" charset="0"/>
              </a:rPr>
              <a:t>Tax filer (if married, must file a joint tax return)</a:t>
            </a:r>
          </a:p>
          <a:p>
            <a:pPr fontAlgn="base"/>
            <a:r>
              <a:rPr lang="en-US" sz="1400" dirty="0">
                <a:solidFill>
                  <a:schemeClr val="bg1"/>
                </a:solidFill>
                <a:latin typeface="Montserrat" pitchFamily="2" charset="0"/>
              </a:rPr>
              <a:t>Not eligible for any other federally-assisted health care program (Medicare, VA, Medicaid)</a:t>
            </a:r>
          </a:p>
          <a:p>
            <a:pPr fontAlgn="base"/>
            <a:r>
              <a:rPr lang="en-US" sz="1400" dirty="0">
                <a:solidFill>
                  <a:schemeClr val="bg1"/>
                </a:solidFill>
                <a:latin typeface="Montserrat" pitchFamily="2" charset="0"/>
              </a:rPr>
              <a:t>Not eligible for or receiving affordable employer-sponsored insurance</a:t>
            </a:r>
          </a:p>
          <a:p>
            <a:pPr fontAlgn="base"/>
            <a:r>
              <a:rPr lang="en-US" sz="1400" dirty="0">
                <a:solidFill>
                  <a:schemeClr val="bg1"/>
                </a:solidFill>
                <a:latin typeface="Montserrat" pitchFamily="2" charset="0"/>
              </a:rPr>
              <a:t>Not incarcerated</a:t>
            </a:r>
          </a:p>
          <a:p>
            <a:pPr marL="0" indent="0">
              <a:buFont typeface="Arial" panose="020B0604020202020204" pitchFamily="34" charset="0"/>
              <a:buNone/>
            </a:pPr>
            <a:endParaRPr lang="en-US" sz="1400" dirty="0">
              <a:solidFill>
                <a:schemeClr val="bg1"/>
              </a:solidFill>
              <a:latin typeface="Montserrat" pitchFamily="2" charset="0"/>
            </a:endParaRPr>
          </a:p>
          <a:p>
            <a:pPr marL="0" indent="0" fontAlgn="base">
              <a:buFont typeface="Arial" panose="020B0604020202020204" pitchFamily="34" charset="0"/>
              <a:buNone/>
            </a:pPr>
            <a:endParaRPr lang="en-US" sz="1400" dirty="0">
              <a:solidFill>
                <a:schemeClr val="bg1"/>
              </a:solidFill>
              <a:latin typeface="Montserrat" pitchFamily="2" charset="0"/>
            </a:endParaRPr>
          </a:p>
        </p:txBody>
      </p:sp>
      <p:sp>
        <p:nvSpPr>
          <p:cNvPr id="11" name="Content Placeholder 2">
            <a:extLst>
              <a:ext uri="{FF2B5EF4-FFF2-40B4-BE49-F238E27FC236}">
                <a16:creationId xmlns:a16="http://schemas.microsoft.com/office/drawing/2014/main" id="{6AC3A72A-A6F7-493C-A5CA-285475DDD1DB}"/>
              </a:ext>
            </a:extLst>
          </p:cNvPr>
          <p:cNvSpPr txBox="1">
            <a:spLocks/>
          </p:cNvSpPr>
          <p:nvPr/>
        </p:nvSpPr>
        <p:spPr>
          <a:xfrm>
            <a:off x="7470949" y="1580556"/>
            <a:ext cx="3843131" cy="668538"/>
          </a:xfrm>
          <a:prstGeom prst="rect">
            <a:avLst/>
          </a:prstGeom>
          <a:solidFill>
            <a:srgbClr val="76BC2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100" dirty="0">
              <a:solidFill>
                <a:schemeClr val="bg1"/>
              </a:solidFill>
            </a:endParaRPr>
          </a:p>
          <a:p>
            <a:pPr marL="0" indent="0" algn="ctr" fontAlgn="base">
              <a:buNone/>
            </a:pPr>
            <a:r>
              <a:rPr lang="en-US" sz="2000" dirty="0">
                <a:solidFill>
                  <a:schemeClr val="bg1"/>
                </a:solidFill>
                <a:latin typeface="Montserrat SemiBold" pitchFamily="2" charset="0"/>
              </a:rPr>
              <a:t>Eligibility Requirements</a:t>
            </a:r>
          </a:p>
        </p:txBody>
      </p:sp>
    </p:spTree>
    <p:extLst>
      <p:ext uri="{BB962C8B-B14F-4D97-AF65-F5344CB8AC3E}">
        <p14:creationId xmlns:p14="http://schemas.microsoft.com/office/powerpoint/2010/main" val="329247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FB3B1A7-E841-FE47-A490-39FF4D78246A}"/>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7BB219-AC07-DD49-8FBB-EECD5A24F55B}"/>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Slide Number Placeholder 7">
            <a:extLst>
              <a:ext uri="{FF2B5EF4-FFF2-40B4-BE49-F238E27FC236}">
                <a16:creationId xmlns:a16="http://schemas.microsoft.com/office/drawing/2014/main" id="{EF244B49-12AD-2E4D-AB71-DD6FE34029F8}"/>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7</a:t>
            </a:fld>
            <a:endParaRPr lang="en-US" sz="900" b="1" dirty="0">
              <a:solidFill>
                <a:schemeClr val="bg1"/>
              </a:solidFill>
              <a:latin typeface="Corbel" panose="020B0503020204020204" pitchFamily="34" charset="0"/>
            </a:endParaRPr>
          </a:p>
        </p:txBody>
      </p:sp>
      <p:sp>
        <p:nvSpPr>
          <p:cNvPr id="8" name="Title 1">
            <a:extLst>
              <a:ext uri="{FF2B5EF4-FFF2-40B4-BE49-F238E27FC236}">
                <a16:creationId xmlns:a16="http://schemas.microsoft.com/office/drawing/2014/main" id="{CEDDE4E0-02D4-4503-88FD-36F5245D2EB6}"/>
              </a:ext>
            </a:extLst>
          </p:cNvPr>
          <p:cNvSpPr>
            <a:spLocks noGrp="1"/>
          </p:cNvSpPr>
          <p:nvPr>
            <p:ph type="title"/>
          </p:nvPr>
        </p:nvSpPr>
        <p:spPr>
          <a:xfrm>
            <a:off x="838200" y="373515"/>
            <a:ext cx="10515600" cy="855838"/>
          </a:xfrm>
        </p:spPr>
        <p:txBody>
          <a:bodyPr>
            <a:normAutofit/>
          </a:bodyPr>
          <a:lstStyle/>
          <a:p>
            <a:r>
              <a:rPr lang="en-US" dirty="0">
                <a:latin typeface="Montserrat SemiBold" pitchFamily="2" charset="0"/>
              </a:rPr>
              <a:t>Why Your Health Idaho</a:t>
            </a:r>
          </a:p>
        </p:txBody>
      </p:sp>
      <p:sp>
        <p:nvSpPr>
          <p:cNvPr id="9" name="Content Placeholder 2">
            <a:extLst>
              <a:ext uri="{FF2B5EF4-FFF2-40B4-BE49-F238E27FC236}">
                <a16:creationId xmlns:a16="http://schemas.microsoft.com/office/drawing/2014/main" id="{80652238-2DBB-4E96-8060-94C5ED5609CB}"/>
              </a:ext>
            </a:extLst>
          </p:cNvPr>
          <p:cNvSpPr>
            <a:spLocks noGrp="1"/>
          </p:cNvSpPr>
          <p:nvPr>
            <p:ph sz="half" idx="1"/>
          </p:nvPr>
        </p:nvSpPr>
        <p:spPr>
          <a:xfrm>
            <a:off x="838200" y="1504015"/>
            <a:ext cx="10517511" cy="4766187"/>
          </a:xfrm>
        </p:spPr>
        <p:txBody>
          <a:bodyPr>
            <a:noAutofit/>
          </a:bodyPr>
          <a:lstStyle/>
          <a:p>
            <a:pPr>
              <a:lnSpc>
                <a:spcPct val="110000"/>
              </a:lnSpc>
              <a:spcAft>
                <a:spcPts val="600"/>
              </a:spcAft>
            </a:pPr>
            <a:r>
              <a:rPr lang="en-US" sz="1800" dirty="0">
                <a:latin typeface="Montserrat" pitchFamily="2" charset="0"/>
              </a:rPr>
              <a:t>90% of current enrollees receive a tax credit</a:t>
            </a:r>
          </a:p>
          <a:p>
            <a:pPr>
              <a:lnSpc>
                <a:spcPct val="110000"/>
              </a:lnSpc>
              <a:spcAft>
                <a:spcPts val="600"/>
              </a:spcAft>
            </a:pPr>
            <a:r>
              <a:rPr lang="en-US" sz="1800" dirty="0">
                <a:latin typeface="Montserrat" pitchFamily="2" charset="0"/>
              </a:rPr>
              <a:t>Many Idahoans also qualify for Cost-Sharing Reductions when enrolled in a silver plan</a:t>
            </a:r>
          </a:p>
          <a:p>
            <a:pPr marR="0" lvl="0">
              <a:lnSpc>
                <a:spcPct val="110000"/>
              </a:lnSpc>
              <a:spcBef>
                <a:spcPts val="600"/>
              </a:spcBef>
              <a:spcAft>
                <a:spcPts val="600"/>
              </a:spcAft>
            </a:pPr>
            <a:r>
              <a:rPr lang="en-US" sz="1800" dirty="0">
                <a:latin typeface="Montserrat" pitchFamily="2" charset="0"/>
              </a:rPr>
              <a:t>Every plan purchased through Your Health Idaho is required to cover ten essential health benefits</a:t>
            </a:r>
          </a:p>
          <a:p>
            <a:pPr marR="0" lvl="0">
              <a:lnSpc>
                <a:spcPct val="110000"/>
              </a:lnSpc>
              <a:spcBef>
                <a:spcPts val="600"/>
              </a:spcBef>
              <a:spcAft>
                <a:spcPts val="600"/>
              </a:spcAft>
            </a:pPr>
            <a:r>
              <a:rPr lang="en-US" sz="1800" dirty="0">
                <a:latin typeface="Montserrat" pitchFamily="2" charset="0"/>
              </a:rPr>
              <a:t>There are five categories of coverage available: bronze, silver, gold, platinum, and c</a:t>
            </a:r>
            <a:r>
              <a:rPr lang="en-US" sz="1800" dirty="0">
                <a:effectLst/>
                <a:latin typeface="Montserrat" pitchFamily="2" charset="0"/>
                <a:ea typeface="Times New Roman" panose="02020603050405020304" pitchFamily="18" charset="0"/>
                <a:cs typeface="Times New Roman" panose="02020603050405020304" pitchFamily="18" charset="0"/>
              </a:rPr>
              <a:t>atastrophic</a:t>
            </a:r>
          </a:p>
          <a:p>
            <a:pPr marR="0" lvl="0">
              <a:lnSpc>
                <a:spcPct val="110000"/>
              </a:lnSpc>
              <a:spcBef>
                <a:spcPts val="600"/>
              </a:spcBef>
              <a:spcAft>
                <a:spcPts val="600"/>
              </a:spcAft>
            </a:pPr>
            <a:r>
              <a:rPr lang="en-US" sz="1800" dirty="0">
                <a:latin typeface="Montserrat" pitchFamily="2" charset="0"/>
                <a:cs typeface="Times New Roman" panose="02020603050405020304" pitchFamily="18" charset="0"/>
              </a:rPr>
              <a:t>Dental and vision coverage can also be purchased through Your Health Idaho</a:t>
            </a:r>
          </a:p>
          <a:p>
            <a:pPr marR="0" lvl="0">
              <a:lnSpc>
                <a:spcPct val="110000"/>
              </a:lnSpc>
              <a:spcBef>
                <a:spcPts val="600"/>
              </a:spcBef>
              <a:spcAft>
                <a:spcPts val="600"/>
              </a:spcAft>
            </a:pPr>
            <a:r>
              <a:rPr lang="en-US" sz="1800" dirty="0">
                <a:latin typeface="Montserrat" pitchFamily="2" charset="0"/>
                <a:cs typeface="Times New Roman" panose="02020603050405020304" pitchFamily="18" charset="0"/>
              </a:rPr>
              <a:t>Idahoans who are not offered affordable coverage through their employer may also qualify to purchase insurance through the marketplace</a:t>
            </a:r>
            <a:endParaRPr lang="en-US" sz="1800" dirty="0">
              <a:latin typeface="Montserrat" pitchFamily="2" charset="0"/>
            </a:endParaRPr>
          </a:p>
          <a:p>
            <a:pPr marL="457200" lvl="1" indent="0">
              <a:lnSpc>
                <a:spcPct val="110000"/>
              </a:lnSpc>
              <a:spcBef>
                <a:spcPts val="600"/>
              </a:spcBef>
              <a:spcAft>
                <a:spcPts val="600"/>
              </a:spcAft>
              <a:buNone/>
            </a:pPr>
            <a:endParaRPr lang="en-US" sz="1800" dirty="0">
              <a:latin typeface="Montserrat" pitchFamily="2" charset="0"/>
            </a:endParaRPr>
          </a:p>
          <a:p>
            <a:pPr lvl="1">
              <a:lnSpc>
                <a:spcPct val="110000"/>
              </a:lnSpc>
              <a:spcBef>
                <a:spcPts val="600"/>
              </a:spcBef>
              <a:spcAft>
                <a:spcPts val="600"/>
              </a:spcAft>
            </a:pPr>
            <a:endParaRPr lang="en-US" sz="1800" dirty="0">
              <a:latin typeface="Montserrat" pitchFamily="2" charset="0"/>
            </a:endParaRPr>
          </a:p>
          <a:p>
            <a:pPr marL="0" marR="0" lvl="0" indent="0">
              <a:lnSpc>
                <a:spcPct val="110000"/>
              </a:lnSpc>
              <a:spcBef>
                <a:spcPts val="600"/>
              </a:spcBef>
              <a:spcAft>
                <a:spcPts val="600"/>
              </a:spcAft>
              <a:buNone/>
            </a:pPr>
            <a:endParaRPr lang="en-US" sz="1800" dirty="0">
              <a:latin typeface="Montserrat" pitchFamily="2" charset="0"/>
            </a:endParaRPr>
          </a:p>
          <a:p>
            <a:pPr marL="457200" lvl="1" indent="0">
              <a:lnSpc>
                <a:spcPct val="110000"/>
              </a:lnSpc>
              <a:spcBef>
                <a:spcPts val="600"/>
              </a:spcBef>
              <a:spcAft>
                <a:spcPts val="600"/>
              </a:spcAft>
              <a:buNone/>
            </a:pPr>
            <a:endParaRPr lang="en-US" sz="1800" dirty="0">
              <a:latin typeface="Montserrat" pitchFamily="2" charset="0"/>
              <a:ea typeface="Calibri" panose="020F0502020204030204" pitchFamily="34" charset="0"/>
            </a:endParaRPr>
          </a:p>
        </p:txBody>
      </p:sp>
    </p:spTree>
    <p:custDataLst>
      <p:tags r:id="rId1"/>
    </p:custDataLst>
    <p:extLst>
      <p:ext uri="{BB962C8B-B14F-4D97-AF65-F5344CB8AC3E}">
        <p14:creationId xmlns:p14="http://schemas.microsoft.com/office/powerpoint/2010/main" val="299702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72B12B-0BE2-6840-9437-B4CF9B34B80E}"/>
              </a:ext>
            </a:extLst>
          </p:cNvPr>
          <p:cNvSpPr/>
          <p:nvPr/>
        </p:nvSpPr>
        <p:spPr>
          <a:xfrm>
            <a:off x="-1" y="0"/>
            <a:ext cx="5777345" cy="6858000"/>
          </a:xfrm>
          <a:prstGeom prst="rect">
            <a:avLst/>
          </a:prstGeom>
          <a:solidFill>
            <a:srgbClr val="76BC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itle 1">
            <a:extLst>
              <a:ext uri="{FF2B5EF4-FFF2-40B4-BE49-F238E27FC236}">
                <a16:creationId xmlns:a16="http://schemas.microsoft.com/office/drawing/2014/main" id="{73912F26-573D-B248-A4D5-CEFB3A209D9C}"/>
              </a:ext>
            </a:extLst>
          </p:cNvPr>
          <p:cNvSpPr>
            <a:spLocks noGrp="1"/>
          </p:cNvSpPr>
          <p:nvPr>
            <p:ph type="title"/>
          </p:nvPr>
        </p:nvSpPr>
        <p:spPr>
          <a:xfrm>
            <a:off x="701040" y="3204593"/>
            <a:ext cx="4831080" cy="2557147"/>
          </a:xfrm>
        </p:spPr>
        <p:txBody>
          <a:bodyPr anchor="b">
            <a:noAutofit/>
          </a:bodyPr>
          <a:lstStyle/>
          <a:p>
            <a:pPr>
              <a:lnSpc>
                <a:spcPct val="100000"/>
              </a:lnSpc>
            </a:pPr>
            <a:r>
              <a:rPr lang="en-US" sz="4000" dirty="0">
                <a:solidFill>
                  <a:schemeClr val="bg1"/>
                </a:solidFill>
                <a:latin typeface="Montserrat SemiBold" pitchFamily="2" charset="0"/>
              </a:rPr>
              <a:t>Open Enrollment and Medicaid Unwinding Update</a:t>
            </a:r>
          </a:p>
        </p:txBody>
      </p:sp>
      <p:pic>
        <p:nvPicPr>
          <p:cNvPr id="6" name="Picture 5" descr="A close up of a logo&#10;&#10;Description automatically generated">
            <a:extLst>
              <a:ext uri="{FF2B5EF4-FFF2-40B4-BE49-F238E27FC236}">
                <a16:creationId xmlns:a16="http://schemas.microsoft.com/office/drawing/2014/main" id="{A2D8912F-2DB6-CB43-8101-B00CE5C8C9A2}"/>
              </a:ext>
            </a:extLst>
          </p:cNvPr>
          <p:cNvPicPr>
            <a:picLocks noChangeAspect="1"/>
          </p:cNvPicPr>
          <p:nvPr/>
        </p:nvPicPr>
        <p:blipFill>
          <a:blip r:embed="rId3">
            <a:alphaModFix amt="20000"/>
          </a:blip>
          <a:stretch>
            <a:fillRect/>
          </a:stretch>
        </p:blipFill>
        <p:spPr>
          <a:xfrm>
            <a:off x="837681" y="897776"/>
            <a:ext cx="1524912" cy="214074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D70FC19-B83E-48CE-AD08-E1BB72A63FE3}"/>
              </a:ext>
            </a:extLst>
          </p:cNvPr>
          <p:cNvPicPr>
            <a:picLocks noChangeAspect="1"/>
          </p:cNvPicPr>
          <p:nvPr/>
        </p:nvPicPr>
        <p:blipFill>
          <a:blip r:embed="rId4"/>
          <a:stretch>
            <a:fillRect/>
          </a:stretch>
        </p:blipFill>
        <p:spPr>
          <a:xfrm>
            <a:off x="10036818" y="5761740"/>
            <a:ext cx="1428626" cy="1114731"/>
          </a:xfrm>
          <a:prstGeom prst="rect">
            <a:avLst/>
          </a:prstGeom>
        </p:spPr>
      </p:pic>
    </p:spTree>
    <p:custDataLst>
      <p:tags r:id="rId1"/>
    </p:custDataLst>
    <p:extLst>
      <p:ext uri="{BB962C8B-B14F-4D97-AF65-F5344CB8AC3E}">
        <p14:creationId xmlns:p14="http://schemas.microsoft.com/office/powerpoint/2010/main" val="215643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CD8F95-3B4E-88DD-A50C-DB914A63872D}"/>
            </a:ext>
          </a:extLst>
        </p:cNvPr>
        <p:cNvGrpSpPr/>
        <p:nvPr/>
      </p:nvGrpSpPr>
      <p:grpSpPr>
        <a:xfrm>
          <a:off x="0" y="0"/>
          <a:ext cx="0" cy="0"/>
          <a:chOff x="0" y="0"/>
          <a:chExt cx="0" cy="0"/>
        </a:xfrm>
      </p:grpSpPr>
      <p:pic>
        <p:nvPicPr>
          <p:cNvPr id="25" name="Picture 24">
            <a:extLst>
              <a:ext uri="{FF2B5EF4-FFF2-40B4-BE49-F238E27FC236}">
                <a16:creationId xmlns:a16="http://schemas.microsoft.com/office/drawing/2014/main" id="{2DD9651A-3757-268D-1948-205B3603279E}"/>
              </a:ext>
            </a:extLst>
          </p:cNvPr>
          <p:cNvPicPr>
            <a:picLocks noChangeAspect="1"/>
          </p:cNvPicPr>
          <p:nvPr/>
        </p:nvPicPr>
        <p:blipFill>
          <a:blip r:embed="rId3"/>
          <a:stretch>
            <a:fillRect/>
          </a:stretch>
        </p:blipFill>
        <p:spPr>
          <a:xfrm>
            <a:off x="7314644" y="5045923"/>
            <a:ext cx="1493741" cy="1493741"/>
          </a:xfrm>
          <a:prstGeom prst="rect">
            <a:avLst/>
          </a:prstGeom>
        </p:spPr>
      </p:pic>
      <p:sp>
        <p:nvSpPr>
          <p:cNvPr id="4" name="Content Placeholder 2">
            <a:extLst>
              <a:ext uri="{FF2B5EF4-FFF2-40B4-BE49-F238E27FC236}">
                <a16:creationId xmlns:a16="http://schemas.microsoft.com/office/drawing/2014/main" id="{09E0EFA5-0DD6-1F0A-465A-AD61B7DDDEA3}"/>
              </a:ext>
            </a:extLst>
          </p:cNvPr>
          <p:cNvSpPr>
            <a:spLocks noGrp="1"/>
          </p:cNvSpPr>
          <p:nvPr>
            <p:ph sz="half" idx="1"/>
          </p:nvPr>
        </p:nvSpPr>
        <p:spPr>
          <a:xfrm>
            <a:off x="838200" y="1658847"/>
            <a:ext cx="5777097" cy="4548491"/>
          </a:xfrm>
        </p:spPr>
        <p:txBody>
          <a:bodyPr>
            <a:noAutofit/>
          </a:bodyPr>
          <a:lstStyle/>
          <a:p>
            <a:pPr>
              <a:lnSpc>
                <a:spcPct val="110000"/>
              </a:lnSpc>
              <a:spcBef>
                <a:spcPts val="0"/>
              </a:spcBef>
              <a:spcAft>
                <a:spcPts val="1200"/>
              </a:spcAft>
            </a:pPr>
            <a:r>
              <a:rPr lang="en-US" sz="1800" b="1" dirty="0">
                <a:latin typeface="Montserrat" pitchFamily="2" charset="0"/>
              </a:rPr>
              <a:t>122,000</a:t>
            </a:r>
            <a:r>
              <a:rPr lang="en-US" sz="1800" dirty="0">
                <a:latin typeface="Montserrat" pitchFamily="2" charset="0"/>
              </a:rPr>
              <a:t> Idahoans enrolled through Your Health Idaho</a:t>
            </a:r>
          </a:p>
          <a:p>
            <a:pPr>
              <a:lnSpc>
                <a:spcPct val="110000"/>
              </a:lnSpc>
              <a:spcBef>
                <a:spcPts val="0"/>
              </a:spcBef>
              <a:spcAft>
                <a:spcPts val="1200"/>
              </a:spcAft>
            </a:pPr>
            <a:r>
              <a:rPr lang="en-US" sz="1800" b="1" dirty="0">
                <a:latin typeface="Montserrat" pitchFamily="2" charset="0"/>
              </a:rPr>
              <a:t>31%</a:t>
            </a:r>
            <a:r>
              <a:rPr lang="en-US" sz="1800" dirty="0">
                <a:latin typeface="Montserrat" pitchFamily="2" charset="0"/>
              </a:rPr>
              <a:t> increase in enrollments during Open Enrollment 2024</a:t>
            </a:r>
          </a:p>
          <a:p>
            <a:pPr>
              <a:lnSpc>
                <a:spcPct val="110000"/>
              </a:lnSpc>
              <a:spcBef>
                <a:spcPts val="0"/>
              </a:spcBef>
              <a:spcAft>
                <a:spcPts val="1200"/>
              </a:spcAft>
            </a:pPr>
            <a:r>
              <a:rPr lang="en-US" sz="1800" b="1" dirty="0">
                <a:latin typeface="Montserrat" pitchFamily="2" charset="0"/>
              </a:rPr>
              <a:t>55%</a:t>
            </a:r>
            <a:r>
              <a:rPr lang="en-US" sz="1800" dirty="0">
                <a:latin typeface="Montserrat" pitchFamily="2" charset="0"/>
              </a:rPr>
              <a:t> of customers have been enrolled for four or more years</a:t>
            </a:r>
          </a:p>
          <a:p>
            <a:pPr>
              <a:lnSpc>
                <a:spcPct val="110000"/>
              </a:lnSpc>
              <a:spcBef>
                <a:spcPts val="0"/>
              </a:spcBef>
              <a:spcAft>
                <a:spcPts val="1200"/>
              </a:spcAft>
            </a:pPr>
            <a:r>
              <a:rPr lang="en-US" sz="1800" b="1" dirty="0">
                <a:latin typeface="Montserrat" pitchFamily="2" charset="0"/>
              </a:rPr>
              <a:t>62%</a:t>
            </a:r>
            <a:r>
              <a:rPr lang="en-US" sz="1800" dirty="0">
                <a:latin typeface="Montserrat" pitchFamily="2" charset="0"/>
              </a:rPr>
              <a:t> of enrollments were completed using self-service tools</a:t>
            </a:r>
          </a:p>
          <a:p>
            <a:pPr>
              <a:lnSpc>
                <a:spcPct val="110000"/>
              </a:lnSpc>
              <a:spcBef>
                <a:spcPts val="0"/>
              </a:spcBef>
              <a:spcAft>
                <a:spcPts val="1200"/>
              </a:spcAft>
            </a:pPr>
            <a:r>
              <a:rPr lang="en-US" sz="1800" b="1" dirty="0">
                <a:latin typeface="Montserrat" pitchFamily="2" charset="0"/>
              </a:rPr>
              <a:t>52%</a:t>
            </a:r>
            <a:r>
              <a:rPr lang="en-US" sz="1800" dirty="0">
                <a:latin typeface="Montserrat" pitchFamily="2" charset="0"/>
              </a:rPr>
              <a:t> increase in the number of Idahoans enrolled in a Silver-tier plan</a:t>
            </a:r>
          </a:p>
          <a:p>
            <a:pPr>
              <a:lnSpc>
                <a:spcPct val="110000"/>
              </a:lnSpc>
              <a:spcBef>
                <a:spcPts val="0"/>
              </a:spcBef>
              <a:spcAft>
                <a:spcPts val="1200"/>
              </a:spcAft>
            </a:pPr>
            <a:r>
              <a:rPr lang="en-US" sz="1800" dirty="0">
                <a:latin typeface="Montserrat" pitchFamily="2" charset="0"/>
              </a:rPr>
              <a:t>Net Promoter Score of </a:t>
            </a:r>
            <a:r>
              <a:rPr lang="en-US" sz="1800" b="1" dirty="0">
                <a:latin typeface="Montserrat" pitchFamily="2" charset="0"/>
              </a:rPr>
              <a:t>72</a:t>
            </a:r>
            <a:r>
              <a:rPr lang="en-US" sz="1800" dirty="0">
                <a:latin typeface="Montserrat" pitchFamily="2" charset="0"/>
              </a:rPr>
              <a:t> from October 15 to December 15</a:t>
            </a:r>
            <a:endParaRPr lang="en-US" sz="1800" b="1" dirty="0">
              <a:latin typeface="Montserrat" pitchFamily="2" charset="0"/>
            </a:endParaRPr>
          </a:p>
          <a:p>
            <a:pPr>
              <a:lnSpc>
                <a:spcPct val="110000"/>
              </a:lnSpc>
              <a:spcBef>
                <a:spcPts val="0"/>
              </a:spcBef>
              <a:spcAft>
                <a:spcPts val="1200"/>
              </a:spcAft>
            </a:pPr>
            <a:endParaRPr lang="en-US" sz="1800" dirty="0">
              <a:latin typeface="Montserrat" pitchFamily="2" charset="0"/>
            </a:endParaRPr>
          </a:p>
        </p:txBody>
      </p:sp>
      <p:sp>
        <p:nvSpPr>
          <p:cNvPr id="7" name="Rectangle 6">
            <a:extLst>
              <a:ext uri="{FF2B5EF4-FFF2-40B4-BE49-F238E27FC236}">
                <a16:creationId xmlns:a16="http://schemas.microsoft.com/office/drawing/2014/main" id="{793D1E8E-F381-C824-D258-C8368374151F}"/>
              </a:ext>
            </a:extLst>
          </p:cNvPr>
          <p:cNvSpPr/>
          <p:nvPr/>
        </p:nvSpPr>
        <p:spPr>
          <a:xfrm>
            <a:off x="11671061" y="6337061"/>
            <a:ext cx="288175" cy="288175"/>
          </a:xfrm>
          <a:prstGeom prst="rect">
            <a:avLst/>
          </a:prstGeom>
          <a:solidFill>
            <a:srgbClr val="00707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Slide Number Placeholder 7">
            <a:extLst>
              <a:ext uri="{FF2B5EF4-FFF2-40B4-BE49-F238E27FC236}">
                <a16:creationId xmlns:a16="http://schemas.microsoft.com/office/drawing/2014/main" id="{4D6D36E2-059C-B0B8-BB29-2D1AC1F16CE7}"/>
              </a:ext>
            </a:extLst>
          </p:cNvPr>
          <p:cNvSpPr>
            <a:spLocks noGrp="1"/>
          </p:cNvSpPr>
          <p:nvPr>
            <p:ph type="sldNum" sz="quarter" idx="12"/>
          </p:nvPr>
        </p:nvSpPr>
        <p:spPr>
          <a:xfrm>
            <a:off x="11580893" y="6320435"/>
            <a:ext cx="468509" cy="288176"/>
          </a:xfrm>
          <a:ln>
            <a:noFill/>
          </a:ln>
        </p:spPr>
        <p:txBody>
          <a:bodyPr/>
          <a:lstStyle/>
          <a:p>
            <a:pPr algn="ctr"/>
            <a:fld id="{DBE5DED6-1B2D-ED43-A720-DD06C3828442}" type="slidenum">
              <a:rPr lang="en-US" sz="900" b="1" smtClean="0">
                <a:solidFill>
                  <a:schemeClr val="bg1"/>
                </a:solidFill>
                <a:latin typeface="Corbel" panose="020B0503020204020204" pitchFamily="34" charset="0"/>
              </a:rPr>
              <a:pPr algn="ctr"/>
              <a:t>9</a:t>
            </a:fld>
            <a:endParaRPr lang="en-US" sz="900" b="1" dirty="0">
              <a:solidFill>
                <a:schemeClr val="bg1"/>
              </a:solidFill>
              <a:latin typeface="Corbel" panose="020B0503020204020204" pitchFamily="34" charset="0"/>
            </a:endParaRPr>
          </a:p>
        </p:txBody>
      </p:sp>
      <p:grpSp>
        <p:nvGrpSpPr>
          <p:cNvPr id="76" name="Group 75">
            <a:extLst>
              <a:ext uri="{FF2B5EF4-FFF2-40B4-BE49-F238E27FC236}">
                <a16:creationId xmlns:a16="http://schemas.microsoft.com/office/drawing/2014/main" id="{53E0C701-F6CF-6552-E176-AF3F3E0BD2F3}"/>
              </a:ext>
            </a:extLst>
          </p:cNvPr>
          <p:cNvGrpSpPr/>
          <p:nvPr/>
        </p:nvGrpSpPr>
        <p:grpSpPr>
          <a:xfrm>
            <a:off x="7325335" y="1366844"/>
            <a:ext cx="1483051" cy="1466988"/>
            <a:chOff x="7161513" y="3176097"/>
            <a:chExt cx="1647070" cy="1629231"/>
          </a:xfrm>
        </p:grpSpPr>
        <p:pic>
          <p:nvPicPr>
            <p:cNvPr id="74" name="Picture 73">
              <a:extLst>
                <a:ext uri="{FF2B5EF4-FFF2-40B4-BE49-F238E27FC236}">
                  <a16:creationId xmlns:a16="http://schemas.microsoft.com/office/drawing/2014/main" id="{1CEFD525-2B2C-7AF7-B04D-E242C2E8E94C}"/>
                </a:ext>
              </a:extLst>
            </p:cNvPr>
            <p:cNvPicPr>
              <a:picLocks noChangeAspect="1"/>
            </p:cNvPicPr>
            <p:nvPr/>
          </p:nvPicPr>
          <p:blipFill>
            <a:blip r:embed="rId4"/>
            <a:stretch>
              <a:fillRect/>
            </a:stretch>
          </p:blipFill>
          <p:spPr>
            <a:xfrm>
              <a:off x="7161513" y="3176097"/>
              <a:ext cx="1647070" cy="1629231"/>
            </a:xfrm>
            <a:prstGeom prst="rect">
              <a:avLst/>
            </a:prstGeom>
          </p:spPr>
        </p:pic>
        <p:sp>
          <p:nvSpPr>
            <p:cNvPr id="31" name="TextBox 30">
              <a:extLst>
                <a:ext uri="{FF2B5EF4-FFF2-40B4-BE49-F238E27FC236}">
                  <a16:creationId xmlns:a16="http://schemas.microsoft.com/office/drawing/2014/main" id="{3652D36C-6FCA-1FB4-DEA6-E9C31D5A3078}"/>
                </a:ext>
              </a:extLst>
            </p:cNvPr>
            <p:cNvSpPr txBox="1"/>
            <p:nvPr/>
          </p:nvSpPr>
          <p:spPr>
            <a:xfrm>
              <a:off x="7584363" y="3284986"/>
              <a:ext cx="677757" cy="410179"/>
            </a:xfrm>
            <a:prstGeom prst="rect">
              <a:avLst/>
            </a:prstGeom>
            <a:noFill/>
          </p:spPr>
          <p:txBody>
            <a:bodyPr wrap="square" rtlCol="0">
              <a:spAutoFit/>
            </a:bodyPr>
            <a:lstStyle/>
            <a:p>
              <a:r>
                <a:rPr lang="en-US" dirty="0">
                  <a:solidFill>
                    <a:schemeClr val="bg1"/>
                  </a:solidFill>
                  <a:latin typeface="Montserrat" pitchFamily="2" charset="0"/>
                </a:rPr>
                <a:t>10%</a:t>
              </a:r>
            </a:p>
          </p:txBody>
        </p:sp>
        <p:sp>
          <p:nvSpPr>
            <p:cNvPr id="32" name="TextBox 31">
              <a:extLst>
                <a:ext uri="{FF2B5EF4-FFF2-40B4-BE49-F238E27FC236}">
                  <a16:creationId xmlns:a16="http://schemas.microsoft.com/office/drawing/2014/main" id="{7EB2DBC4-7AE2-3537-6D9D-FFE7DA622198}"/>
                </a:ext>
              </a:extLst>
            </p:cNvPr>
            <p:cNvSpPr txBox="1"/>
            <p:nvPr/>
          </p:nvSpPr>
          <p:spPr>
            <a:xfrm>
              <a:off x="7735701" y="4093554"/>
              <a:ext cx="813489" cy="410179"/>
            </a:xfrm>
            <a:prstGeom prst="rect">
              <a:avLst/>
            </a:prstGeom>
            <a:noFill/>
          </p:spPr>
          <p:txBody>
            <a:bodyPr wrap="square" rtlCol="0">
              <a:spAutoFit/>
            </a:bodyPr>
            <a:lstStyle/>
            <a:p>
              <a:r>
                <a:rPr lang="en-US" dirty="0">
                  <a:solidFill>
                    <a:schemeClr val="bg1"/>
                  </a:solidFill>
                  <a:latin typeface="Montserrat" pitchFamily="2" charset="0"/>
                </a:rPr>
                <a:t>90%</a:t>
              </a:r>
            </a:p>
          </p:txBody>
        </p:sp>
      </p:grpSp>
      <p:sp>
        <p:nvSpPr>
          <p:cNvPr id="36" name="TextBox 35">
            <a:extLst>
              <a:ext uri="{FF2B5EF4-FFF2-40B4-BE49-F238E27FC236}">
                <a16:creationId xmlns:a16="http://schemas.microsoft.com/office/drawing/2014/main" id="{0056E487-BF56-7A66-3842-69A787B262DF}"/>
              </a:ext>
            </a:extLst>
          </p:cNvPr>
          <p:cNvSpPr txBox="1"/>
          <p:nvPr/>
        </p:nvSpPr>
        <p:spPr>
          <a:xfrm>
            <a:off x="7422157" y="5389162"/>
            <a:ext cx="686881" cy="369332"/>
          </a:xfrm>
          <a:prstGeom prst="rect">
            <a:avLst/>
          </a:prstGeom>
          <a:noFill/>
        </p:spPr>
        <p:txBody>
          <a:bodyPr wrap="square" rtlCol="0">
            <a:spAutoFit/>
          </a:bodyPr>
          <a:lstStyle/>
          <a:p>
            <a:r>
              <a:rPr lang="en-US" dirty="0">
                <a:solidFill>
                  <a:schemeClr val="bg1"/>
                </a:solidFill>
                <a:latin typeface="Montserrat" pitchFamily="2" charset="0"/>
              </a:rPr>
              <a:t>29%</a:t>
            </a:r>
          </a:p>
        </p:txBody>
      </p:sp>
      <p:sp>
        <p:nvSpPr>
          <p:cNvPr id="37" name="TextBox 36">
            <a:extLst>
              <a:ext uri="{FF2B5EF4-FFF2-40B4-BE49-F238E27FC236}">
                <a16:creationId xmlns:a16="http://schemas.microsoft.com/office/drawing/2014/main" id="{B5D5322B-EA4E-3508-ED92-648385C377E0}"/>
              </a:ext>
            </a:extLst>
          </p:cNvPr>
          <p:cNvSpPr txBox="1"/>
          <p:nvPr/>
        </p:nvSpPr>
        <p:spPr>
          <a:xfrm>
            <a:off x="7901661" y="5886437"/>
            <a:ext cx="686881" cy="369332"/>
          </a:xfrm>
          <a:prstGeom prst="rect">
            <a:avLst/>
          </a:prstGeom>
          <a:noFill/>
        </p:spPr>
        <p:txBody>
          <a:bodyPr wrap="square" rtlCol="0">
            <a:spAutoFit/>
          </a:bodyPr>
          <a:lstStyle/>
          <a:p>
            <a:r>
              <a:rPr lang="en-US" dirty="0">
                <a:solidFill>
                  <a:schemeClr val="bg1"/>
                </a:solidFill>
                <a:latin typeface="Montserrat" pitchFamily="2" charset="0"/>
              </a:rPr>
              <a:t>71%</a:t>
            </a:r>
          </a:p>
        </p:txBody>
      </p:sp>
      <p:grpSp>
        <p:nvGrpSpPr>
          <p:cNvPr id="9" name="Group 8">
            <a:extLst>
              <a:ext uri="{FF2B5EF4-FFF2-40B4-BE49-F238E27FC236}">
                <a16:creationId xmlns:a16="http://schemas.microsoft.com/office/drawing/2014/main" id="{6C0DD112-F4DC-2570-52CF-9CF34EFB5085}"/>
              </a:ext>
            </a:extLst>
          </p:cNvPr>
          <p:cNvGrpSpPr/>
          <p:nvPr/>
        </p:nvGrpSpPr>
        <p:grpSpPr>
          <a:xfrm>
            <a:off x="7314644" y="3204111"/>
            <a:ext cx="1460146" cy="1465476"/>
            <a:chOff x="7314644" y="3204111"/>
            <a:chExt cx="1460146" cy="1465476"/>
          </a:xfrm>
        </p:grpSpPr>
        <p:pic>
          <p:nvPicPr>
            <p:cNvPr id="5" name="Picture 4">
              <a:extLst>
                <a:ext uri="{FF2B5EF4-FFF2-40B4-BE49-F238E27FC236}">
                  <a16:creationId xmlns:a16="http://schemas.microsoft.com/office/drawing/2014/main" id="{37CC6866-EAD5-132F-B479-77C9D19EA185}"/>
                </a:ext>
              </a:extLst>
            </p:cNvPr>
            <p:cNvPicPr>
              <a:picLocks noChangeAspect="1"/>
            </p:cNvPicPr>
            <p:nvPr/>
          </p:nvPicPr>
          <p:blipFill>
            <a:blip r:embed="rId5"/>
            <a:stretch>
              <a:fillRect/>
            </a:stretch>
          </p:blipFill>
          <p:spPr>
            <a:xfrm>
              <a:off x="7314644" y="3204111"/>
              <a:ext cx="1460146" cy="1465476"/>
            </a:xfrm>
            <a:prstGeom prst="rect">
              <a:avLst/>
            </a:prstGeom>
          </p:spPr>
        </p:pic>
        <p:sp>
          <p:nvSpPr>
            <p:cNvPr id="41" name="TextBox 40">
              <a:extLst>
                <a:ext uri="{FF2B5EF4-FFF2-40B4-BE49-F238E27FC236}">
                  <a16:creationId xmlns:a16="http://schemas.microsoft.com/office/drawing/2014/main" id="{415018E8-E240-EA65-EC2F-907C4219FEB1}"/>
                </a:ext>
              </a:extLst>
            </p:cNvPr>
            <p:cNvSpPr txBox="1"/>
            <p:nvPr/>
          </p:nvSpPr>
          <p:spPr>
            <a:xfrm>
              <a:off x="7479988" y="3434280"/>
              <a:ext cx="663792" cy="369332"/>
            </a:xfrm>
            <a:prstGeom prst="rect">
              <a:avLst/>
            </a:prstGeom>
            <a:noFill/>
          </p:spPr>
          <p:txBody>
            <a:bodyPr wrap="square" rtlCol="0">
              <a:spAutoFit/>
            </a:bodyPr>
            <a:lstStyle/>
            <a:p>
              <a:r>
                <a:rPr lang="en-US" dirty="0">
                  <a:solidFill>
                    <a:schemeClr val="bg1"/>
                  </a:solidFill>
                  <a:latin typeface="Montserrat" pitchFamily="2" charset="0"/>
                </a:rPr>
                <a:t>21%</a:t>
              </a:r>
            </a:p>
          </p:txBody>
        </p:sp>
        <p:sp>
          <p:nvSpPr>
            <p:cNvPr id="42" name="TextBox 41">
              <a:extLst>
                <a:ext uri="{FF2B5EF4-FFF2-40B4-BE49-F238E27FC236}">
                  <a16:creationId xmlns:a16="http://schemas.microsoft.com/office/drawing/2014/main" id="{C0246D95-2F60-88DD-F8A2-F4957267669C}"/>
                </a:ext>
              </a:extLst>
            </p:cNvPr>
            <p:cNvSpPr txBox="1"/>
            <p:nvPr/>
          </p:nvSpPr>
          <p:spPr>
            <a:xfrm>
              <a:off x="7881252" y="4045706"/>
              <a:ext cx="701281" cy="369332"/>
            </a:xfrm>
            <a:prstGeom prst="rect">
              <a:avLst/>
            </a:prstGeom>
            <a:noFill/>
          </p:spPr>
          <p:txBody>
            <a:bodyPr wrap="square" rtlCol="0">
              <a:spAutoFit/>
            </a:bodyPr>
            <a:lstStyle/>
            <a:p>
              <a:r>
                <a:rPr lang="en-US" dirty="0">
                  <a:solidFill>
                    <a:schemeClr val="bg1"/>
                  </a:solidFill>
                  <a:latin typeface="Montserrat" pitchFamily="2" charset="0"/>
                </a:rPr>
                <a:t>79%</a:t>
              </a:r>
            </a:p>
          </p:txBody>
        </p:sp>
      </p:grpSp>
      <p:cxnSp>
        <p:nvCxnSpPr>
          <p:cNvPr id="53" name="Straight Connector 52">
            <a:extLst>
              <a:ext uri="{FF2B5EF4-FFF2-40B4-BE49-F238E27FC236}">
                <a16:creationId xmlns:a16="http://schemas.microsoft.com/office/drawing/2014/main" id="{54C4DBFC-2971-3EA2-58C2-F48EB3BC5EC9}"/>
              </a:ext>
            </a:extLst>
          </p:cNvPr>
          <p:cNvCxnSpPr>
            <a:cxnSpLocks/>
          </p:cNvCxnSpPr>
          <p:nvPr/>
        </p:nvCxnSpPr>
        <p:spPr>
          <a:xfrm>
            <a:off x="7467952" y="3009545"/>
            <a:ext cx="4039920" cy="0"/>
          </a:xfrm>
          <a:prstGeom prst="line">
            <a:avLst/>
          </a:prstGeom>
          <a:ln w="28575">
            <a:solidFill>
              <a:srgbClr val="76BC2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5F40F41-9002-CE21-A10E-ADCDDE3260F0}"/>
              </a:ext>
            </a:extLst>
          </p:cNvPr>
          <p:cNvCxnSpPr>
            <a:cxnSpLocks/>
          </p:cNvCxnSpPr>
          <p:nvPr/>
        </p:nvCxnSpPr>
        <p:spPr>
          <a:xfrm>
            <a:off x="7467952" y="4828195"/>
            <a:ext cx="4039920" cy="0"/>
          </a:xfrm>
          <a:prstGeom prst="line">
            <a:avLst/>
          </a:prstGeom>
          <a:ln w="28575">
            <a:solidFill>
              <a:srgbClr val="76BC21"/>
            </a:solidFill>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D4366178-FE35-9610-5541-3792A71CA12A}"/>
              </a:ext>
            </a:extLst>
          </p:cNvPr>
          <p:cNvGrpSpPr/>
          <p:nvPr/>
        </p:nvGrpSpPr>
        <p:grpSpPr>
          <a:xfrm>
            <a:off x="8975133" y="3494679"/>
            <a:ext cx="2568157" cy="907941"/>
            <a:chOff x="8701590" y="1655043"/>
            <a:chExt cx="2568157" cy="907941"/>
          </a:xfrm>
        </p:grpSpPr>
        <p:sp>
          <p:nvSpPr>
            <p:cNvPr id="61" name="TextBox 60">
              <a:extLst>
                <a:ext uri="{FF2B5EF4-FFF2-40B4-BE49-F238E27FC236}">
                  <a16:creationId xmlns:a16="http://schemas.microsoft.com/office/drawing/2014/main" id="{D7143CFC-2CA2-5C42-B179-DEDBC9D50055}"/>
                </a:ext>
              </a:extLst>
            </p:cNvPr>
            <p:cNvSpPr txBox="1"/>
            <p:nvPr/>
          </p:nvSpPr>
          <p:spPr>
            <a:xfrm>
              <a:off x="8701590" y="1655043"/>
              <a:ext cx="2568157" cy="369332"/>
            </a:xfrm>
            <a:prstGeom prst="rect">
              <a:avLst/>
            </a:prstGeom>
            <a:noFill/>
          </p:spPr>
          <p:txBody>
            <a:bodyPr wrap="square" rtlCol="0">
              <a:spAutoFit/>
            </a:bodyPr>
            <a:lstStyle/>
            <a:p>
              <a:r>
                <a:rPr lang="en-US" b="1" dirty="0">
                  <a:solidFill>
                    <a:srgbClr val="007278"/>
                  </a:solidFill>
                  <a:latin typeface="Montserrat" pitchFamily="2" charset="0"/>
                </a:rPr>
                <a:t>ENROLLMENT TYPE</a:t>
              </a:r>
            </a:p>
          </p:txBody>
        </p:sp>
        <p:grpSp>
          <p:nvGrpSpPr>
            <p:cNvPr id="65" name="Group 64">
              <a:extLst>
                <a:ext uri="{FF2B5EF4-FFF2-40B4-BE49-F238E27FC236}">
                  <a16:creationId xmlns:a16="http://schemas.microsoft.com/office/drawing/2014/main" id="{00C3FB7A-E96A-E53E-D927-EFE9D991E6A7}"/>
                </a:ext>
              </a:extLst>
            </p:cNvPr>
            <p:cNvGrpSpPr/>
            <p:nvPr/>
          </p:nvGrpSpPr>
          <p:grpSpPr>
            <a:xfrm>
              <a:off x="8814337" y="2024375"/>
              <a:ext cx="2092320" cy="538609"/>
              <a:chOff x="9240154" y="2024375"/>
              <a:chExt cx="2092320" cy="538609"/>
            </a:xfrm>
          </p:grpSpPr>
          <p:sp>
            <p:nvSpPr>
              <p:cNvPr id="62" name="TextBox 61">
                <a:extLst>
                  <a:ext uri="{FF2B5EF4-FFF2-40B4-BE49-F238E27FC236}">
                    <a16:creationId xmlns:a16="http://schemas.microsoft.com/office/drawing/2014/main" id="{9031B111-E201-764C-08B9-7E86A52AC84C}"/>
                  </a:ext>
                </a:extLst>
              </p:cNvPr>
              <p:cNvSpPr txBox="1"/>
              <p:nvPr/>
            </p:nvSpPr>
            <p:spPr>
              <a:xfrm>
                <a:off x="9396546" y="2024375"/>
                <a:ext cx="1935928" cy="538609"/>
              </a:xfrm>
              <a:prstGeom prst="rect">
                <a:avLst/>
              </a:prstGeom>
              <a:noFill/>
            </p:spPr>
            <p:txBody>
              <a:bodyPr wrap="square" rtlCol="0">
                <a:spAutoFit/>
              </a:bodyPr>
              <a:lstStyle/>
              <a:p>
                <a:pPr>
                  <a:spcAft>
                    <a:spcPts val="600"/>
                  </a:spcAft>
                </a:pPr>
                <a:r>
                  <a:rPr lang="en-US" sz="1200" dirty="0">
                    <a:latin typeface="Montserrat SemiBold" pitchFamily="2" charset="0"/>
                  </a:rPr>
                  <a:t>NEW CUSTOMERS</a:t>
                </a:r>
              </a:p>
              <a:p>
                <a:pPr>
                  <a:spcAft>
                    <a:spcPts val="600"/>
                  </a:spcAft>
                </a:pPr>
                <a:r>
                  <a:rPr lang="en-US" sz="1200" dirty="0">
                    <a:latin typeface="Montserrat SemiBold" pitchFamily="2" charset="0"/>
                  </a:rPr>
                  <a:t>RENEWALS</a:t>
                </a:r>
              </a:p>
            </p:txBody>
          </p:sp>
          <p:sp>
            <p:nvSpPr>
              <p:cNvPr id="63" name="Rectangle 62">
                <a:extLst>
                  <a:ext uri="{FF2B5EF4-FFF2-40B4-BE49-F238E27FC236}">
                    <a16:creationId xmlns:a16="http://schemas.microsoft.com/office/drawing/2014/main" id="{5CD7318A-8CE3-5C44-25DE-15230C6D198C}"/>
                  </a:ext>
                </a:extLst>
              </p:cNvPr>
              <p:cNvSpPr/>
              <p:nvPr/>
            </p:nvSpPr>
            <p:spPr>
              <a:xfrm>
                <a:off x="9240154" y="2047640"/>
                <a:ext cx="175442" cy="166022"/>
              </a:xfrm>
              <a:prstGeom prst="rect">
                <a:avLst/>
              </a:prstGeom>
              <a:solidFill>
                <a:srgbClr val="76BC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3F079FAD-6D1D-23A5-118F-C26859EB8905}"/>
                  </a:ext>
                </a:extLst>
              </p:cNvPr>
              <p:cNvSpPr/>
              <p:nvPr/>
            </p:nvSpPr>
            <p:spPr>
              <a:xfrm>
                <a:off x="9240154" y="2323963"/>
                <a:ext cx="175442" cy="16602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0" name="Group 79">
            <a:extLst>
              <a:ext uri="{FF2B5EF4-FFF2-40B4-BE49-F238E27FC236}">
                <a16:creationId xmlns:a16="http://schemas.microsoft.com/office/drawing/2014/main" id="{F1C7DE94-9DED-B4D9-CC06-E2239EA4F0EF}"/>
              </a:ext>
            </a:extLst>
          </p:cNvPr>
          <p:cNvGrpSpPr/>
          <p:nvPr/>
        </p:nvGrpSpPr>
        <p:grpSpPr>
          <a:xfrm>
            <a:off x="9013487" y="1634362"/>
            <a:ext cx="2205067" cy="907941"/>
            <a:chOff x="8811162" y="3531270"/>
            <a:chExt cx="2205067" cy="907941"/>
          </a:xfrm>
        </p:grpSpPr>
        <p:sp>
          <p:nvSpPr>
            <p:cNvPr id="66" name="TextBox 65">
              <a:extLst>
                <a:ext uri="{FF2B5EF4-FFF2-40B4-BE49-F238E27FC236}">
                  <a16:creationId xmlns:a16="http://schemas.microsoft.com/office/drawing/2014/main" id="{7E43D039-7329-4EC0-2269-1F8E17EF8750}"/>
                </a:ext>
              </a:extLst>
            </p:cNvPr>
            <p:cNvSpPr txBox="1"/>
            <p:nvPr/>
          </p:nvSpPr>
          <p:spPr>
            <a:xfrm>
              <a:off x="8811162" y="3531270"/>
              <a:ext cx="2152645" cy="369332"/>
            </a:xfrm>
            <a:prstGeom prst="rect">
              <a:avLst/>
            </a:prstGeom>
            <a:noFill/>
          </p:spPr>
          <p:txBody>
            <a:bodyPr wrap="square" rtlCol="0">
              <a:spAutoFit/>
            </a:bodyPr>
            <a:lstStyle/>
            <a:p>
              <a:r>
                <a:rPr lang="en-US" b="1" dirty="0">
                  <a:solidFill>
                    <a:srgbClr val="007278"/>
                  </a:solidFill>
                  <a:latin typeface="Montserrat" pitchFamily="2" charset="0"/>
                </a:rPr>
                <a:t>ENROLLMENTS</a:t>
              </a:r>
            </a:p>
          </p:txBody>
        </p:sp>
        <p:grpSp>
          <p:nvGrpSpPr>
            <p:cNvPr id="67" name="Group 66">
              <a:extLst>
                <a:ext uri="{FF2B5EF4-FFF2-40B4-BE49-F238E27FC236}">
                  <a16:creationId xmlns:a16="http://schemas.microsoft.com/office/drawing/2014/main" id="{A0F49F55-B167-FBD2-1A0A-90FBC56791E0}"/>
                </a:ext>
              </a:extLst>
            </p:cNvPr>
            <p:cNvGrpSpPr/>
            <p:nvPr/>
          </p:nvGrpSpPr>
          <p:grpSpPr>
            <a:xfrm>
              <a:off x="8923909" y="3900602"/>
              <a:ext cx="2092320" cy="538609"/>
              <a:chOff x="9240154" y="2024375"/>
              <a:chExt cx="2092320" cy="538609"/>
            </a:xfrm>
          </p:grpSpPr>
          <p:sp>
            <p:nvSpPr>
              <p:cNvPr id="68" name="TextBox 67">
                <a:extLst>
                  <a:ext uri="{FF2B5EF4-FFF2-40B4-BE49-F238E27FC236}">
                    <a16:creationId xmlns:a16="http://schemas.microsoft.com/office/drawing/2014/main" id="{FA6550F9-D622-810D-AAAF-555F64F0ACB7}"/>
                  </a:ext>
                </a:extLst>
              </p:cNvPr>
              <p:cNvSpPr txBox="1"/>
              <p:nvPr/>
            </p:nvSpPr>
            <p:spPr>
              <a:xfrm>
                <a:off x="9396546" y="2024375"/>
                <a:ext cx="1935928" cy="538609"/>
              </a:xfrm>
              <a:prstGeom prst="rect">
                <a:avLst/>
              </a:prstGeom>
              <a:noFill/>
            </p:spPr>
            <p:txBody>
              <a:bodyPr wrap="square" rtlCol="0">
                <a:spAutoFit/>
              </a:bodyPr>
              <a:lstStyle/>
              <a:p>
                <a:pPr>
                  <a:spcAft>
                    <a:spcPts val="600"/>
                  </a:spcAft>
                </a:pPr>
                <a:r>
                  <a:rPr lang="en-US" sz="1200" dirty="0">
                    <a:latin typeface="Montserrat SemiBold" pitchFamily="2" charset="0"/>
                  </a:rPr>
                  <a:t>WITH TAX CREDIT</a:t>
                </a:r>
              </a:p>
              <a:p>
                <a:pPr>
                  <a:spcAft>
                    <a:spcPts val="600"/>
                  </a:spcAft>
                </a:pPr>
                <a:r>
                  <a:rPr lang="en-US" sz="1200" dirty="0">
                    <a:latin typeface="Montserrat SemiBold" pitchFamily="2" charset="0"/>
                  </a:rPr>
                  <a:t>WITHOUT</a:t>
                </a:r>
              </a:p>
            </p:txBody>
          </p:sp>
          <p:sp>
            <p:nvSpPr>
              <p:cNvPr id="69" name="Rectangle 68">
                <a:extLst>
                  <a:ext uri="{FF2B5EF4-FFF2-40B4-BE49-F238E27FC236}">
                    <a16:creationId xmlns:a16="http://schemas.microsoft.com/office/drawing/2014/main" id="{19A55CE2-CA05-4A6B-8B19-E1E8ACA3658E}"/>
                  </a:ext>
                </a:extLst>
              </p:cNvPr>
              <p:cNvSpPr/>
              <p:nvPr/>
            </p:nvSpPr>
            <p:spPr>
              <a:xfrm>
                <a:off x="9240154" y="2047640"/>
                <a:ext cx="175442" cy="166022"/>
              </a:xfrm>
              <a:prstGeom prst="rect">
                <a:avLst/>
              </a:prstGeom>
              <a:solidFill>
                <a:srgbClr val="76BC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35570881-6760-B506-1762-89C00EE40654}"/>
                  </a:ext>
                </a:extLst>
              </p:cNvPr>
              <p:cNvSpPr/>
              <p:nvPr/>
            </p:nvSpPr>
            <p:spPr>
              <a:xfrm>
                <a:off x="9240154" y="2317613"/>
                <a:ext cx="175442" cy="16602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2" name="Group 81">
            <a:extLst>
              <a:ext uri="{FF2B5EF4-FFF2-40B4-BE49-F238E27FC236}">
                <a16:creationId xmlns:a16="http://schemas.microsoft.com/office/drawing/2014/main" id="{C7A88DCF-22AD-0B7E-438E-4352E843676E}"/>
              </a:ext>
            </a:extLst>
          </p:cNvPr>
          <p:cNvGrpSpPr/>
          <p:nvPr/>
        </p:nvGrpSpPr>
        <p:grpSpPr>
          <a:xfrm>
            <a:off x="9028933" y="5299397"/>
            <a:ext cx="2477267" cy="907941"/>
            <a:chOff x="8827037" y="3531270"/>
            <a:chExt cx="2477267" cy="907941"/>
          </a:xfrm>
        </p:grpSpPr>
        <p:sp>
          <p:nvSpPr>
            <p:cNvPr id="83" name="TextBox 82">
              <a:extLst>
                <a:ext uri="{FF2B5EF4-FFF2-40B4-BE49-F238E27FC236}">
                  <a16:creationId xmlns:a16="http://schemas.microsoft.com/office/drawing/2014/main" id="{88006B62-F84A-B9A1-2330-9E325276F14E}"/>
                </a:ext>
              </a:extLst>
            </p:cNvPr>
            <p:cNvSpPr txBox="1"/>
            <p:nvPr/>
          </p:nvSpPr>
          <p:spPr>
            <a:xfrm>
              <a:off x="8827037" y="3531270"/>
              <a:ext cx="2176181" cy="369332"/>
            </a:xfrm>
            <a:prstGeom prst="rect">
              <a:avLst/>
            </a:prstGeom>
            <a:noFill/>
          </p:spPr>
          <p:txBody>
            <a:bodyPr wrap="square" rtlCol="0">
              <a:spAutoFit/>
            </a:bodyPr>
            <a:lstStyle/>
            <a:p>
              <a:r>
                <a:rPr lang="en-US" b="1" dirty="0">
                  <a:solidFill>
                    <a:srgbClr val="007278"/>
                  </a:solidFill>
                  <a:latin typeface="Montserrat" pitchFamily="2" charset="0"/>
                </a:rPr>
                <a:t>ENROLLMENTS</a:t>
              </a:r>
            </a:p>
          </p:txBody>
        </p:sp>
        <p:grpSp>
          <p:nvGrpSpPr>
            <p:cNvPr id="84" name="Group 83">
              <a:extLst>
                <a:ext uri="{FF2B5EF4-FFF2-40B4-BE49-F238E27FC236}">
                  <a16:creationId xmlns:a16="http://schemas.microsoft.com/office/drawing/2014/main" id="{3168721E-E4D4-26B1-ACD1-2075B5FDCA04}"/>
                </a:ext>
              </a:extLst>
            </p:cNvPr>
            <p:cNvGrpSpPr/>
            <p:nvPr/>
          </p:nvGrpSpPr>
          <p:grpSpPr>
            <a:xfrm>
              <a:off x="8938287" y="3900602"/>
              <a:ext cx="2366017" cy="538609"/>
              <a:chOff x="9254532" y="2024375"/>
              <a:chExt cx="2366017" cy="538609"/>
            </a:xfrm>
          </p:grpSpPr>
          <p:sp>
            <p:nvSpPr>
              <p:cNvPr id="85" name="TextBox 84">
                <a:extLst>
                  <a:ext uri="{FF2B5EF4-FFF2-40B4-BE49-F238E27FC236}">
                    <a16:creationId xmlns:a16="http://schemas.microsoft.com/office/drawing/2014/main" id="{E872E0E4-3933-5023-797D-25E15715B6E9}"/>
                  </a:ext>
                </a:extLst>
              </p:cNvPr>
              <p:cNvSpPr txBox="1"/>
              <p:nvPr/>
            </p:nvSpPr>
            <p:spPr>
              <a:xfrm>
                <a:off x="9396546" y="2024375"/>
                <a:ext cx="2224003" cy="538609"/>
              </a:xfrm>
              <a:prstGeom prst="rect">
                <a:avLst/>
              </a:prstGeom>
              <a:noFill/>
            </p:spPr>
            <p:txBody>
              <a:bodyPr wrap="square" rtlCol="0">
                <a:spAutoFit/>
              </a:bodyPr>
              <a:lstStyle/>
              <a:p>
                <a:pPr>
                  <a:spcAft>
                    <a:spcPts val="600"/>
                  </a:spcAft>
                </a:pPr>
                <a:r>
                  <a:rPr lang="en-US" sz="1200" dirty="0">
                    <a:latin typeface="Montserrat SemiBold" pitchFamily="2" charset="0"/>
                  </a:rPr>
                  <a:t>WITH AGENT OF RECORD</a:t>
                </a:r>
              </a:p>
              <a:p>
                <a:pPr>
                  <a:spcAft>
                    <a:spcPts val="600"/>
                  </a:spcAft>
                </a:pPr>
                <a:r>
                  <a:rPr lang="en-US" sz="1200" dirty="0">
                    <a:latin typeface="Montserrat SemiBold" pitchFamily="2" charset="0"/>
                  </a:rPr>
                  <a:t>WITHOUT</a:t>
                </a:r>
              </a:p>
            </p:txBody>
          </p:sp>
          <p:sp>
            <p:nvSpPr>
              <p:cNvPr id="86" name="Rectangle 85">
                <a:extLst>
                  <a:ext uri="{FF2B5EF4-FFF2-40B4-BE49-F238E27FC236}">
                    <a16:creationId xmlns:a16="http://schemas.microsoft.com/office/drawing/2014/main" id="{E63094A8-38EA-CE4B-3116-78F3C2E0227D}"/>
                  </a:ext>
                </a:extLst>
              </p:cNvPr>
              <p:cNvSpPr/>
              <p:nvPr/>
            </p:nvSpPr>
            <p:spPr>
              <a:xfrm>
                <a:off x="9254532" y="2042472"/>
                <a:ext cx="175442" cy="166022"/>
              </a:xfrm>
              <a:prstGeom prst="rect">
                <a:avLst/>
              </a:prstGeom>
              <a:solidFill>
                <a:srgbClr val="76BC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36F9D4DA-CCDE-8902-947D-13B52A5B4745}"/>
                  </a:ext>
                </a:extLst>
              </p:cNvPr>
              <p:cNvSpPr/>
              <p:nvPr/>
            </p:nvSpPr>
            <p:spPr>
              <a:xfrm>
                <a:off x="9254532" y="2305158"/>
                <a:ext cx="175442" cy="16602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3" name="Straight Connector 2">
            <a:extLst>
              <a:ext uri="{FF2B5EF4-FFF2-40B4-BE49-F238E27FC236}">
                <a16:creationId xmlns:a16="http://schemas.microsoft.com/office/drawing/2014/main" id="{83455D22-5F70-0764-07B2-336756800F2E}"/>
              </a:ext>
            </a:extLst>
          </p:cNvPr>
          <p:cNvCxnSpPr/>
          <p:nvPr/>
        </p:nvCxnSpPr>
        <p:spPr>
          <a:xfrm>
            <a:off x="838200" y="1223406"/>
            <a:ext cx="10515600" cy="0"/>
          </a:xfrm>
          <a:prstGeom prst="line">
            <a:avLst/>
          </a:prstGeom>
          <a:ln w="57150">
            <a:solidFill>
              <a:srgbClr val="76BC21"/>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62B571B5-6B01-CB1D-811F-C032C0A52D26}"/>
              </a:ext>
            </a:extLst>
          </p:cNvPr>
          <p:cNvSpPr>
            <a:spLocks noGrp="1"/>
          </p:cNvSpPr>
          <p:nvPr>
            <p:ph type="title"/>
          </p:nvPr>
        </p:nvSpPr>
        <p:spPr>
          <a:xfrm>
            <a:off x="838200" y="373515"/>
            <a:ext cx="10515600" cy="855838"/>
          </a:xfrm>
        </p:spPr>
        <p:txBody>
          <a:bodyPr>
            <a:normAutofit/>
          </a:bodyPr>
          <a:lstStyle/>
          <a:p>
            <a:r>
              <a:rPr lang="en-US" dirty="0">
                <a:latin typeface="Montserrat SemiBold" pitchFamily="2" charset="0"/>
              </a:rPr>
              <a:t>Open Enrollment 2024</a:t>
            </a:r>
          </a:p>
        </p:txBody>
      </p:sp>
    </p:spTree>
    <p:custDataLst>
      <p:tags r:id="rId1"/>
    </p:custDataLst>
    <p:extLst>
      <p:ext uri="{BB962C8B-B14F-4D97-AF65-F5344CB8AC3E}">
        <p14:creationId xmlns:p14="http://schemas.microsoft.com/office/powerpoint/2010/main" val="34793445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Your Health Idaho">
      <a:dk1>
        <a:srgbClr val="000000"/>
      </a:dk1>
      <a:lt1>
        <a:srgbClr val="FFFFFF"/>
      </a:lt1>
      <a:dk2>
        <a:srgbClr val="44546A"/>
      </a:dk2>
      <a:lt2>
        <a:srgbClr val="E7E6E6"/>
      </a:lt2>
      <a:accent1>
        <a:srgbClr val="007078"/>
      </a:accent1>
      <a:accent2>
        <a:srgbClr val="76BC2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2cde8d2-cb66-4eff-bde6-5a44e81a4bd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B94D3978B13C42B9F7D92DBFE7874C" ma:contentTypeVersion="6" ma:contentTypeDescription="Create a new document." ma:contentTypeScope="" ma:versionID="a138f320b46cdb934e716094c77ce1b7">
  <xsd:schema xmlns:xsd="http://www.w3.org/2001/XMLSchema" xmlns:xs="http://www.w3.org/2001/XMLSchema" xmlns:p="http://schemas.microsoft.com/office/2006/metadata/properties" xmlns:ns3="d2cde8d2-cb66-4eff-bde6-5a44e81a4bde" targetNamespace="http://schemas.microsoft.com/office/2006/metadata/properties" ma:root="true" ma:fieldsID="2b5a3af94355d31310870120c23bf07a" ns3:_="">
    <xsd:import namespace="d2cde8d2-cb66-4eff-bde6-5a44e81a4bd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cde8d2-cb66-4eff-bde6-5a44e81a4b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37BD36-27F7-4233-8BD3-CF63C9270503}">
  <ds:schemaRefs>
    <ds:schemaRef ds:uri="http://purl.org/dc/terms/"/>
    <ds:schemaRef ds:uri="http://schemas.microsoft.com/office/2006/metadata/properties"/>
    <ds:schemaRef ds:uri="d2cde8d2-cb66-4eff-bde6-5a44e81a4bde"/>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9E1489DF-F1B3-4CFE-95D1-DE1ECAD949B9}">
  <ds:schemaRefs>
    <ds:schemaRef ds:uri="http://schemas.microsoft.com/sharepoint/v3/contenttype/forms"/>
  </ds:schemaRefs>
</ds:datastoreItem>
</file>

<file path=customXml/itemProps3.xml><?xml version="1.0" encoding="utf-8"?>
<ds:datastoreItem xmlns:ds="http://schemas.openxmlformats.org/officeDocument/2006/customXml" ds:itemID="{FF8F226E-4F79-457C-B40E-9BB8E26D1E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cde8d2-cb66-4eff-bde6-5a44e81a4b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21449</TotalTime>
  <Words>1511</Words>
  <Application>Microsoft Office PowerPoint</Application>
  <PresentationFormat>Widescreen</PresentationFormat>
  <Paragraphs>233</Paragraphs>
  <Slides>34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Corbel</vt:lpstr>
      <vt:lpstr>Montserrat</vt:lpstr>
      <vt:lpstr>Montserrat SemiBold</vt:lpstr>
      <vt:lpstr>Times New Roman</vt:lpstr>
      <vt:lpstr>Office Theme</vt:lpstr>
      <vt:lpstr>Shop. Compare. Choose.</vt:lpstr>
      <vt:lpstr>NABIP 2024  Health Symposium</vt:lpstr>
      <vt:lpstr>Agenda</vt:lpstr>
      <vt:lpstr>Your Health Idaho Overview</vt:lpstr>
      <vt:lpstr>What is Your Health Idaho</vt:lpstr>
      <vt:lpstr>Who is Eligible</vt:lpstr>
      <vt:lpstr>Why Your Health Idaho</vt:lpstr>
      <vt:lpstr>Open Enrollment and Medicaid Unwinding Update</vt:lpstr>
      <vt:lpstr>Open Enrollment 2024</vt:lpstr>
      <vt:lpstr>Medicaid Unwinding</vt:lpstr>
      <vt:lpstr>Outreach</vt:lpstr>
      <vt:lpstr>Customer Experience Enhancements</vt:lpstr>
      <vt:lpstr>Customer Experience</vt:lpstr>
      <vt:lpstr>Customer Experience</vt:lpstr>
      <vt:lpstr>Technology Enhancements</vt:lpstr>
      <vt:lpstr>Technology Enhancements Highlights</vt:lpstr>
      <vt:lpstr>Technology Enhancements Highlights cont.</vt:lpstr>
      <vt:lpstr>Policy Update</vt:lpstr>
      <vt:lpstr>Federal Policy Update – NBPP 2025</vt:lpstr>
      <vt:lpstr>2024 Areas of Focus</vt:lpstr>
      <vt:lpstr>2024 Areas of Focus</vt:lpstr>
      <vt:lpstr>Certification Requirements &amp; Support </vt:lpstr>
      <vt:lpstr>Annual Connector Certification</vt:lpstr>
      <vt:lpstr>Annual Certification Requirements</vt:lpstr>
      <vt:lpstr>Your Health Idaho  2023/2024  Top Producers</vt:lpstr>
      <vt:lpstr>2023/2024 Awards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It’s hard to live in the moment without health insurance. That’s why there is Your Health Idaho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Malia Rogers</cp:lastModifiedBy>
  <cp:revision>321</cp:revision>
  <cp:lastPrinted>2023-11-03T18:48:33Z</cp:lastPrinted>
  <dcterms:created xsi:type="dcterms:W3CDTF">2019-12-17T16:20:51Z</dcterms:created>
  <dcterms:modified xsi:type="dcterms:W3CDTF">2024-03-29T18:14:55Z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0x0101007EB94D3978B13C42B9F7D92DBFE7874C</vt:lpwstr>
  </property>
  <property fmtid="{D5CDD505-2E9C-101B-9397-08002B2CF9AE}" pid="3" name="ArticulateGUID">
    <vt:lpwstr>B30646F0-04C7-4076-A78A-8FDF61392121</vt:lpwstr>
  </property>
  <property fmtid="{D5CDD505-2E9C-101B-9397-08002B2CF9AE}" pid="4" name="ArticulatePath">
    <vt:lpwstr>All_Carrier_Call_11072023</vt:lpwstr>
  </property>
</Properties>
</file>