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3"/>
  </p:notesMasterIdLst>
  <p:sldIdLst>
    <p:sldId id="382" r:id="rId3"/>
    <p:sldId id="623" r:id="rId4"/>
    <p:sldId id="465" r:id="rId5"/>
    <p:sldId id="466" r:id="rId6"/>
    <p:sldId id="467" r:id="rId7"/>
    <p:sldId id="468" r:id="rId8"/>
    <p:sldId id="469" r:id="rId9"/>
    <p:sldId id="470" r:id="rId10"/>
    <p:sldId id="472" r:id="rId11"/>
    <p:sldId id="256" r:id="rId12"/>
    <p:sldId id="257" r:id="rId13"/>
    <p:sldId id="258" r:id="rId14"/>
    <p:sldId id="259" r:id="rId15"/>
    <p:sldId id="260" r:id="rId16"/>
    <p:sldId id="261" r:id="rId17"/>
    <p:sldId id="262" r:id="rId18"/>
    <p:sldId id="263" r:id="rId19"/>
    <p:sldId id="384" r:id="rId20"/>
    <p:sldId id="392" r:id="rId21"/>
    <p:sldId id="410" r:id="rId22"/>
    <p:sldId id="411" r:id="rId23"/>
    <p:sldId id="417" r:id="rId24"/>
    <p:sldId id="415" r:id="rId25"/>
    <p:sldId id="414" r:id="rId26"/>
    <p:sldId id="413" r:id="rId27"/>
    <p:sldId id="412" r:id="rId28"/>
    <p:sldId id="418" r:id="rId29"/>
    <p:sldId id="419" r:id="rId30"/>
    <p:sldId id="420" r:id="rId31"/>
    <p:sldId id="42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D00B5-3841-954E-AA60-B04BE27DD0FD}" type="datetimeFigureOut">
              <a:rPr lang="en-US" smtClean="0"/>
              <a:t>4/1/2024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442672-1895-E74D-858F-C0464B379FDE}" type="slidenum">
              <a:rPr lang="en-US" smtClean="0"/>
              <a:t>‹#›</a:t>
            </a:fld>
            <a:endParaRPr lang="en-US"/>
          </a:p>
        </p:txBody>
      </p:sp>
    </p:spTree>
    <p:extLst>
      <p:ext uri="{BB962C8B-B14F-4D97-AF65-F5344CB8AC3E}">
        <p14:creationId xmlns:p14="http://schemas.microsoft.com/office/powerpoint/2010/main" val="1533763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8460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10</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11</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09" name="Google Shape;10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12</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20" name="Google Shape;12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13</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31" name="Google Shape;13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14</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42" name="Google Shape;142;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15</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53" name="Google Shape;15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16</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4" name="Google Shape;16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17</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r>
              <a:rPr lang="en-US" dirty="0"/>
              <a:t>Who here uses Admin right now?</a:t>
            </a:r>
          </a:p>
          <a:p>
            <a:pPr marL="0" indent="0" rtl="0" fontAlgn="base">
              <a:spcBef>
                <a:spcPts val="0"/>
              </a:spcBef>
              <a:spcAft>
                <a:spcPts val="0"/>
              </a:spcAft>
              <a:buFont typeface="+mj-lt"/>
              <a:buNone/>
            </a:pPr>
            <a:r>
              <a:rPr lang="en-US" dirty="0"/>
              <a:t>Who needs an Admin?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92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6525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5813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0785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r>
              <a:rPr lang="en-US" dirty="0"/>
              <a:t>2 Reasons you should NEVER answer your own phone. 1) Efficiency and time blocking. 2) Authorities don’t answer the phone, their staff does. People like busy people.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3166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r>
              <a:rPr lang="en-US" dirty="0"/>
              <a:t>END: The idea is to get so efficient that your calendar is always full. Meaning, you don’t have time to do service work anymore, that’s why you have staff to help you.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2171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7628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6873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9236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4249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1722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8270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582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327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163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700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0568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7994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1204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332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spcBef>
                <a:spcPts val="0"/>
              </a:spcBef>
              <a:spcAft>
                <a:spcPts val="0"/>
              </a:spcAft>
              <a:buFont typeface="+mj-lt"/>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5E44F7-E287-4D34-804D-16210CC7A8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3195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0231-445A-0BDC-97D3-5A0D8EC6A8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5368B4-626A-D887-6FBC-EDDE8F479A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E5DFC6-6CB4-BC0B-8EC4-6F6053CA8262}"/>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5" name="Footer Placeholder 4">
            <a:extLst>
              <a:ext uri="{FF2B5EF4-FFF2-40B4-BE49-F238E27FC236}">
                <a16:creationId xmlns:a16="http://schemas.microsoft.com/office/drawing/2014/main" id="{51E94B80-9EC8-2D86-56CE-C12A24BFF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304E7D-E742-6666-9B50-F6B6CF42D646}"/>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1943260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8811D-E6B4-166D-82FD-5E1F85C3C9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E1A9E1-D4A0-F4DA-1D59-99DF0DF13E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47B7B-E894-205D-F0E5-D5199BC25FFE}"/>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5" name="Footer Placeholder 4">
            <a:extLst>
              <a:ext uri="{FF2B5EF4-FFF2-40B4-BE49-F238E27FC236}">
                <a16:creationId xmlns:a16="http://schemas.microsoft.com/office/drawing/2014/main" id="{5EDC289F-564C-A716-31AD-E98D4FC7B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1E4B4C-ED5A-2F33-D1FF-2668DF22F820}"/>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4157341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5A1B87-EEAC-97F2-1B79-CFAF9DD29D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8A05E3-6B76-ACB0-470C-AD1AB799C4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485F8-15BA-2C33-7E8A-4556718FA2D7}"/>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5" name="Footer Placeholder 4">
            <a:extLst>
              <a:ext uri="{FF2B5EF4-FFF2-40B4-BE49-F238E27FC236}">
                <a16:creationId xmlns:a16="http://schemas.microsoft.com/office/drawing/2014/main" id="{A3F96829-7854-6F73-3AD2-91F0F978A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F34738-3439-43E9-80E4-E33DFC1D4946}"/>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1573220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5"/>
        <p:cNvGrpSpPr/>
        <p:nvPr/>
      </p:nvGrpSpPr>
      <p:grpSpPr>
        <a:xfrm>
          <a:off x="0" y="0"/>
          <a:ext cx="0" cy="0"/>
          <a:chOff x="0" y="0"/>
          <a:chExt cx="0" cy="0"/>
        </a:xfrm>
      </p:grpSpPr>
      <p:sp>
        <p:nvSpPr>
          <p:cNvPr id="16" name="Google Shape;1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91340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1"/>
        <p:cNvGrpSpPr/>
        <p:nvPr/>
      </p:nvGrpSpPr>
      <p:grpSpPr>
        <a:xfrm>
          <a:off x="0" y="0"/>
          <a:ext cx="0" cy="0"/>
          <a:chOff x="0" y="0"/>
          <a:chExt cx="0" cy="0"/>
        </a:xfrm>
      </p:grpSpPr>
      <p:sp>
        <p:nvSpPr>
          <p:cNvPr id="22" name="Google Shape;22;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5608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26153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64800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17970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59694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0210393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23461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89C16-9E10-4911-EAE2-D882BC20E9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9DD160-9AC8-30B6-4252-73F09B76AB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A93B4-C233-5C3D-52AC-14481AF8ED22}"/>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5" name="Footer Placeholder 4">
            <a:extLst>
              <a:ext uri="{FF2B5EF4-FFF2-40B4-BE49-F238E27FC236}">
                <a16:creationId xmlns:a16="http://schemas.microsoft.com/office/drawing/2014/main" id="{FA467177-BECF-FF9D-2D11-6BB39A35F8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91C8A-46C3-417E-F2F0-A6DA041F3F7E}"/>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2048408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737770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06961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3300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27B87-0EFB-4720-84D8-2BE3F5B717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964837-B2ED-FA68-A351-52BFD96218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DAC65C-A346-25E6-1943-06DF0948181B}"/>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5" name="Footer Placeholder 4">
            <a:extLst>
              <a:ext uri="{FF2B5EF4-FFF2-40B4-BE49-F238E27FC236}">
                <a16:creationId xmlns:a16="http://schemas.microsoft.com/office/drawing/2014/main" id="{CD19C879-8058-6CEB-307D-41BF056F23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3E273-EED7-4517-B115-F0B426D81170}"/>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1679020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E984-B785-23EF-D84F-A9150C2FF5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57B817-4BF4-027A-BBCD-E7F23FCABB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56568F-F1EC-1E68-0458-481A975905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9A0931-54FF-B4F9-A959-2313BE69FABB}"/>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6" name="Footer Placeholder 5">
            <a:extLst>
              <a:ext uri="{FF2B5EF4-FFF2-40B4-BE49-F238E27FC236}">
                <a16:creationId xmlns:a16="http://schemas.microsoft.com/office/drawing/2014/main" id="{529979C8-9533-9571-69D5-A712B11AD7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BC84C-DC27-4E25-9478-8FF70D4C56A5}"/>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252957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345C2-1097-CE4F-4765-410C31DFB7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B8D8CA-48BA-8BDD-5CBF-F8ED1DFF7B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351FD5-AD4D-D559-C8F5-90D7A976B8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959278-18D9-32EC-9036-CDECCF2D4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C032BA-1F28-7C64-F90B-8A1D197310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CF8FE-CDDB-4EC0-7D75-0B419411E846}"/>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8" name="Footer Placeholder 7">
            <a:extLst>
              <a:ext uri="{FF2B5EF4-FFF2-40B4-BE49-F238E27FC236}">
                <a16:creationId xmlns:a16="http://schemas.microsoft.com/office/drawing/2014/main" id="{F5979FC9-28F5-C41E-73F5-98C0F7FC65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32B4B7-6229-5863-0F53-2E0FBE44E6FA}"/>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245682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8EDAF-428E-9B53-1EE1-87C8FE861A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8363D0-B4FC-CDE6-2BBB-E22F6F321981}"/>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4" name="Footer Placeholder 3">
            <a:extLst>
              <a:ext uri="{FF2B5EF4-FFF2-40B4-BE49-F238E27FC236}">
                <a16:creationId xmlns:a16="http://schemas.microsoft.com/office/drawing/2014/main" id="{8B535F58-F05A-819C-78F5-643B7C9D25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43E4FD-2E33-E715-2DDF-AC241CB7D525}"/>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267843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36C870-DFFA-8149-F177-FFC8C3C354F4}"/>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3" name="Footer Placeholder 2">
            <a:extLst>
              <a:ext uri="{FF2B5EF4-FFF2-40B4-BE49-F238E27FC236}">
                <a16:creationId xmlns:a16="http://schemas.microsoft.com/office/drawing/2014/main" id="{08821F70-16D0-D165-0202-998F685EE9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B5CC72-BCB0-E7D9-AE1B-4EDA52E2ADD2}"/>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1813698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38124-AEAD-4C75-F204-2502E996C1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B9CFD0-CA5C-3BC9-9BE4-4889684F0D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9938D8-AC71-152D-6750-F88D14CC8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CD5107-43C3-4CE3-1C86-1298EBC35EA8}"/>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6" name="Footer Placeholder 5">
            <a:extLst>
              <a:ext uri="{FF2B5EF4-FFF2-40B4-BE49-F238E27FC236}">
                <a16:creationId xmlns:a16="http://schemas.microsoft.com/office/drawing/2014/main" id="{D170C7A1-2334-94F4-A418-62E9E30F24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D78690-B46F-15EC-F4EF-C17DE3F1F0B8}"/>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1699610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29E1-5657-666E-B05D-6D6AF389BF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5386BF-46B4-CEEF-5753-58DB572CB1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FD6178-07B8-57D7-853E-2F5D28083D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C48813-DA25-AA5A-C1EF-C1188ACE47A6}"/>
              </a:ext>
            </a:extLst>
          </p:cNvPr>
          <p:cNvSpPr>
            <a:spLocks noGrp="1"/>
          </p:cNvSpPr>
          <p:nvPr>
            <p:ph type="dt" sz="half" idx="10"/>
          </p:nvPr>
        </p:nvSpPr>
        <p:spPr/>
        <p:txBody>
          <a:bodyPr/>
          <a:lstStyle/>
          <a:p>
            <a:fld id="{FEFA8188-FB4B-3F48-9751-D6E7271E1C5E}" type="datetimeFigureOut">
              <a:rPr lang="en-US" smtClean="0"/>
              <a:t>4/1/2024</a:t>
            </a:fld>
            <a:endParaRPr lang="en-US"/>
          </a:p>
        </p:txBody>
      </p:sp>
      <p:sp>
        <p:nvSpPr>
          <p:cNvPr id="6" name="Footer Placeholder 5">
            <a:extLst>
              <a:ext uri="{FF2B5EF4-FFF2-40B4-BE49-F238E27FC236}">
                <a16:creationId xmlns:a16="http://schemas.microsoft.com/office/drawing/2014/main" id="{38E11872-C8E6-E01A-55B4-C4AC7A7EE7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B35AA0-E4C0-10B3-5D37-846D551DBDD6}"/>
              </a:ext>
            </a:extLst>
          </p:cNvPr>
          <p:cNvSpPr>
            <a:spLocks noGrp="1"/>
          </p:cNvSpPr>
          <p:nvPr>
            <p:ph type="sldNum" sz="quarter" idx="12"/>
          </p:nvPr>
        </p:nvSpPr>
        <p:spPr/>
        <p:txBody>
          <a:bodyPr/>
          <a:lstStyle/>
          <a:p>
            <a:fld id="{C4F177FA-375E-3C4D-B292-679CC6FD5749}" type="slidenum">
              <a:rPr lang="en-US" smtClean="0"/>
              <a:t>‹#›</a:t>
            </a:fld>
            <a:endParaRPr lang="en-US"/>
          </a:p>
        </p:txBody>
      </p:sp>
    </p:spTree>
    <p:extLst>
      <p:ext uri="{BB962C8B-B14F-4D97-AF65-F5344CB8AC3E}">
        <p14:creationId xmlns:p14="http://schemas.microsoft.com/office/powerpoint/2010/main" val="138778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99984-E00C-CD0D-A1C8-D55003C8B1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3196CA-B00F-A36C-F846-A1EE929EE9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11E2F4-1767-8D70-C35A-B78162E815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A8188-FB4B-3F48-9751-D6E7271E1C5E}" type="datetimeFigureOut">
              <a:rPr lang="en-US" smtClean="0"/>
              <a:t>4/1/2024</a:t>
            </a:fld>
            <a:endParaRPr lang="en-US"/>
          </a:p>
        </p:txBody>
      </p:sp>
      <p:sp>
        <p:nvSpPr>
          <p:cNvPr id="5" name="Footer Placeholder 4">
            <a:extLst>
              <a:ext uri="{FF2B5EF4-FFF2-40B4-BE49-F238E27FC236}">
                <a16:creationId xmlns:a16="http://schemas.microsoft.com/office/drawing/2014/main" id="{C4C1F1D1-490F-431F-310B-D434C2061A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BF43DB-FA59-F4C4-7756-1CDE741A3D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177FA-375E-3C4D-B292-679CC6FD5749}" type="slidenum">
              <a:rPr lang="en-US" smtClean="0"/>
              <a:t>‹#›</a:t>
            </a:fld>
            <a:endParaRPr lang="en-US"/>
          </a:p>
        </p:txBody>
      </p:sp>
    </p:spTree>
    <p:extLst>
      <p:ext uri="{BB962C8B-B14F-4D97-AF65-F5344CB8AC3E}">
        <p14:creationId xmlns:p14="http://schemas.microsoft.com/office/powerpoint/2010/main" val="2787883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1823115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2840198"/>
            <a:ext cx="11947316" cy="2037991"/>
          </a:xfrm>
        </p:spPr>
        <p:txBody>
          <a:bodyPr>
            <a:normAutofit/>
          </a:bodyPr>
          <a:lstStyle/>
          <a:p>
            <a:pPr marL="0" indent="0" algn="ctr">
              <a:buNone/>
            </a:pPr>
            <a:endParaRPr lang="en-US" sz="4400" b="1" dirty="0"/>
          </a:p>
          <a:p>
            <a:pPr marL="0" indent="0" algn="ctr">
              <a:buNone/>
            </a:pPr>
            <a:r>
              <a:rPr lang="en-US" sz="4400" b="1" dirty="0"/>
              <a:t>What’s the Value of </a:t>
            </a:r>
            <a:r>
              <a:rPr lang="en-US" sz="4400" b="1" dirty="0">
                <a:solidFill>
                  <a:srgbClr val="C00000"/>
                </a:solidFill>
              </a:rPr>
              <a:t>Your Time</a:t>
            </a:r>
            <a:r>
              <a:rPr lang="en-US" sz="4400" b="1" dirty="0"/>
              <a:t>?</a:t>
            </a:r>
            <a:endParaRPr lang="en-US" sz="3600" dirty="0">
              <a:solidFill>
                <a:srgbClr val="C00000"/>
              </a:solidFill>
            </a:endParaRPr>
          </a:p>
          <a:p>
            <a:pPr marL="0" indent="0">
              <a:buNone/>
            </a:pPr>
            <a:endParaRPr lang="en-US" sz="3600" dirty="0"/>
          </a:p>
          <a:p>
            <a:pPr marL="0" indent="0">
              <a:buNone/>
            </a:pPr>
            <a:endParaRPr lang="en-US" sz="3600" dirty="0"/>
          </a:p>
        </p:txBody>
      </p:sp>
      <p:sp>
        <p:nvSpPr>
          <p:cNvPr id="7" name="TextBox 6">
            <a:extLst>
              <a:ext uri="{FF2B5EF4-FFF2-40B4-BE49-F238E27FC236}">
                <a16:creationId xmlns:a16="http://schemas.microsoft.com/office/drawing/2014/main" id="{1C587B80-0FEF-42C6-9689-700CCAA6C5E4}"/>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E113412-0278-5B0E-89D6-4396C0836983}"/>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2509665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Google Shape;89;p1"/>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90" name="Google Shape;90;p1"/>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91" name="Google Shape;91;p1"/>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92" name="Google Shape;92;p1"/>
          <p:cNvSpPr txBox="1">
            <a:spLocks noGrp="1"/>
          </p:cNvSpPr>
          <p:nvPr>
            <p:ph type="body" idx="1"/>
          </p:nvPr>
        </p:nvSpPr>
        <p:spPr>
          <a:xfrm>
            <a:off x="122337" y="2840198"/>
            <a:ext cx="11947316" cy="203799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400"/>
              <a:buNone/>
            </a:pPr>
            <a:endParaRPr sz="4400" b="1"/>
          </a:p>
          <a:p>
            <a:pPr marL="0" lvl="0" indent="0" algn="ctr" rtl="0">
              <a:lnSpc>
                <a:spcPct val="90000"/>
              </a:lnSpc>
              <a:spcBef>
                <a:spcPts val="1000"/>
              </a:spcBef>
              <a:spcAft>
                <a:spcPts val="0"/>
              </a:spcAft>
              <a:buClr>
                <a:schemeClr val="dk1"/>
              </a:buClr>
              <a:buSzPts val="4400"/>
              <a:buNone/>
            </a:pPr>
            <a:r>
              <a:rPr lang="en-US" sz="4400" b="1"/>
              <a:t>Productivity System for </a:t>
            </a:r>
            <a:r>
              <a:rPr lang="en-US" sz="4400" b="1">
                <a:solidFill>
                  <a:srgbClr val="C00000"/>
                </a:solidFill>
              </a:rPr>
              <a:t>Insurance Agents</a:t>
            </a:r>
            <a:endParaRPr sz="3600">
              <a:solidFill>
                <a:srgbClr val="C00000"/>
              </a:solidFill>
            </a:endParaRPr>
          </a:p>
          <a:p>
            <a:pPr marL="0" lvl="0" indent="0" algn="l" rtl="0">
              <a:lnSpc>
                <a:spcPct val="90000"/>
              </a:lnSpc>
              <a:spcBef>
                <a:spcPts val="1000"/>
              </a:spcBef>
              <a:spcAft>
                <a:spcPts val="0"/>
              </a:spcAft>
              <a:buClr>
                <a:schemeClr val="dk1"/>
              </a:buClr>
              <a:buSzPts val="3600"/>
              <a:buNone/>
            </a:pPr>
            <a:endParaRPr sz="3600"/>
          </a:p>
          <a:p>
            <a:pPr marL="0" lvl="0" indent="0" algn="l" rtl="0">
              <a:lnSpc>
                <a:spcPct val="90000"/>
              </a:lnSpc>
              <a:spcBef>
                <a:spcPts val="1000"/>
              </a:spcBef>
              <a:spcAft>
                <a:spcPts val="0"/>
              </a:spcAft>
              <a:buClr>
                <a:schemeClr val="dk1"/>
              </a:buClr>
              <a:buSzPts val="3600"/>
              <a:buNone/>
            </a:pPr>
            <a:endParaRPr sz="3600"/>
          </a:p>
        </p:txBody>
      </p:sp>
      <p:sp>
        <p:nvSpPr>
          <p:cNvPr id="93" name="Google Shape;93;p1"/>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94" name="Google Shape;94;p1"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9"/>
        <p:cNvGrpSpPr/>
        <p:nvPr/>
      </p:nvGrpSpPr>
      <p:grpSpPr>
        <a:xfrm>
          <a:off x="0" y="0"/>
          <a:ext cx="0" cy="0"/>
          <a:chOff x="0" y="0"/>
          <a:chExt cx="0" cy="0"/>
        </a:xfrm>
      </p:grpSpPr>
      <p:sp>
        <p:nvSpPr>
          <p:cNvPr id="100" name="Google Shape;100;p2"/>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01" name="Google Shape;101;p2"/>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02" name="Google Shape;102;p2"/>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03" name="Google Shape;103;p2"/>
          <p:cNvSpPr txBox="1">
            <a:spLocks noGrp="1"/>
          </p:cNvSpPr>
          <p:nvPr>
            <p:ph type="body" idx="1"/>
          </p:nvPr>
        </p:nvSpPr>
        <p:spPr>
          <a:xfrm>
            <a:off x="122337" y="2554265"/>
            <a:ext cx="11947316" cy="3438110"/>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1"/>
              </a:buClr>
              <a:buSzPts val="4400"/>
              <a:buNone/>
            </a:pPr>
            <a:endParaRPr sz="4400" b="1"/>
          </a:p>
          <a:p>
            <a:pPr marL="0" lvl="0" indent="0" algn="ctr" rtl="0">
              <a:lnSpc>
                <a:spcPct val="90000"/>
              </a:lnSpc>
              <a:spcBef>
                <a:spcPts val="1000"/>
              </a:spcBef>
              <a:spcAft>
                <a:spcPts val="0"/>
              </a:spcAft>
              <a:buClr>
                <a:srgbClr val="C00000"/>
              </a:buClr>
              <a:buSzPts val="4400"/>
              <a:buNone/>
            </a:pPr>
            <a:r>
              <a:rPr lang="en-US" sz="4400" b="1">
                <a:solidFill>
                  <a:srgbClr val="C00000"/>
                </a:solidFill>
              </a:rPr>
              <a:t>Hack 1: </a:t>
            </a:r>
            <a:r>
              <a:rPr lang="en-US" sz="4400" b="1"/>
              <a:t>Incoming Messages </a:t>
            </a:r>
            <a:endParaRPr/>
          </a:p>
          <a:p>
            <a:pPr marL="228600" lvl="0" indent="-228600" algn="l" rtl="0">
              <a:lnSpc>
                <a:spcPct val="90000"/>
              </a:lnSpc>
              <a:spcBef>
                <a:spcPts val="1000"/>
              </a:spcBef>
              <a:spcAft>
                <a:spcPts val="0"/>
              </a:spcAft>
              <a:buClr>
                <a:schemeClr val="dk1"/>
              </a:buClr>
              <a:buSzPts val="3000"/>
              <a:buFont typeface="Calibri"/>
              <a:buChar char="-"/>
            </a:pPr>
            <a:r>
              <a:rPr lang="en-US" sz="3000" b="1"/>
              <a:t>Phone Calls</a:t>
            </a:r>
            <a:endParaRPr/>
          </a:p>
          <a:p>
            <a:pPr marL="228600" lvl="0" indent="-228600" algn="l" rtl="0">
              <a:lnSpc>
                <a:spcPct val="90000"/>
              </a:lnSpc>
              <a:spcBef>
                <a:spcPts val="1000"/>
              </a:spcBef>
              <a:spcAft>
                <a:spcPts val="0"/>
              </a:spcAft>
              <a:buClr>
                <a:schemeClr val="dk1"/>
              </a:buClr>
              <a:buSzPts val="3000"/>
              <a:buFont typeface="Calibri"/>
              <a:buChar char="-"/>
            </a:pPr>
            <a:r>
              <a:rPr lang="en-US" sz="3000" b="1"/>
              <a:t>Voicemails</a:t>
            </a:r>
            <a:endParaRPr/>
          </a:p>
          <a:p>
            <a:pPr marL="228600" lvl="0" indent="-228600" algn="l" rtl="0">
              <a:lnSpc>
                <a:spcPct val="90000"/>
              </a:lnSpc>
              <a:spcBef>
                <a:spcPts val="1000"/>
              </a:spcBef>
              <a:spcAft>
                <a:spcPts val="0"/>
              </a:spcAft>
              <a:buClr>
                <a:schemeClr val="dk1"/>
              </a:buClr>
              <a:buSzPts val="3000"/>
              <a:buFont typeface="Calibri"/>
              <a:buChar char="-"/>
            </a:pPr>
            <a:r>
              <a:rPr lang="en-US" sz="3000" b="1"/>
              <a:t>Text Messages (Please, Please, Please get rid of your cell)</a:t>
            </a:r>
            <a:endParaRPr/>
          </a:p>
          <a:p>
            <a:pPr marL="228600" lvl="0" indent="-228600" algn="l" rtl="0">
              <a:lnSpc>
                <a:spcPct val="90000"/>
              </a:lnSpc>
              <a:spcBef>
                <a:spcPts val="1000"/>
              </a:spcBef>
              <a:spcAft>
                <a:spcPts val="0"/>
              </a:spcAft>
              <a:buClr>
                <a:schemeClr val="dk1"/>
              </a:buClr>
              <a:buSzPts val="3000"/>
              <a:buFont typeface="Calibri"/>
              <a:buChar char="-"/>
            </a:pPr>
            <a:r>
              <a:rPr lang="en-US" sz="3000" b="1"/>
              <a:t>Walk In Clients</a:t>
            </a:r>
            <a:endParaRPr/>
          </a:p>
          <a:p>
            <a:pPr marL="0" lvl="0" indent="0" algn="ctr" rtl="0">
              <a:lnSpc>
                <a:spcPct val="90000"/>
              </a:lnSpc>
              <a:spcBef>
                <a:spcPts val="1000"/>
              </a:spcBef>
              <a:spcAft>
                <a:spcPts val="0"/>
              </a:spcAft>
              <a:buClr>
                <a:schemeClr val="dk1"/>
              </a:buClr>
              <a:buSzPts val="3600"/>
              <a:buNone/>
            </a:pPr>
            <a:endParaRPr sz="3600">
              <a:solidFill>
                <a:srgbClr val="C00000"/>
              </a:solidFill>
            </a:endParaRPr>
          </a:p>
          <a:p>
            <a:pPr marL="0" lvl="0" indent="0" algn="l" rtl="0">
              <a:lnSpc>
                <a:spcPct val="90000"/>
              </a:lnSpc>
              <a:spcBef>
                <a:spcPts val="1000"/>
              </a:spcBef>
              <a:spcAft>
                <a:spcPts val="0"/>
              </a:spcAft>
              <a:buClr>
                <a:schemeClr val="dk1"/>
              </a:buClr>
              <a:buSzPts val="3600"/>
              <a:buNone/>
            </a:pPr>
            <a:endParaRPr sz="3600"/>
          </a:p>
        </p:txBody>
      </p:sp>
      <p:sp>
        <p:nvSpPr>
          <p:cNvPr id="104" name="Google Shape;104;p2"/>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05" name="Google Shape;105;p2"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sp>
        <p:nvSpPr>
          <p:cNvPr id="111" name="Google Shape;111;p3"/>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12" name="Google Shape;112;p3"/>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13" name="Google Shape;113;p3"/>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14" name="Google Shape;114;p3"/>
          <p:cNvSpPr txBox="1">
            <a:spLocks noGrp="1"/>
          </p:cNvSpPr>
          <p:nvPr>
            <p:ph type="body" idx="1"/>
          </p:nvPr>
        </p:nvSpPr>
        <p:spPr>
          <a:xfrm>
            <a:off x="244674" y="2056477"/>
            <a:ext cx="11947316" cy="448253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400"/>
              <a:buNone/>
            </a:pPr>
            <a:endParaRPr sz="4400" b="1"/>
          </a:p>
          <a:p>
            <a:pPr marL="0" lvl="0" indent="0" algn="ctr" rtl="0">
              <a:lnSpc>
                <a:spcPct val="90000"/>
              </a:lnSpc>
              <a:spcBef>
                <a:spcPts val="1000"/>
              </a:spcBef>
              <a:spcAft>
                <a:spcPts val="0"/>
              </a:spcAft>
              <a:buClr>
                <a:srgbClr val="C00000"/>
              </a:buClr>
              <a:buSzPts val="4400"/>
              <a:buNone/>
            </a:pPr>
            <a:r>
              <a:rPr lang="en-US" sz="4400" b="1">
                <a:solidFill>
                  <a:srgbClr val="C00000"/>
                </a:solidFill>
              </a:rPr>
              <a:t>Hack 2: </a:t>
            </a:r>
            <a:r>
              <a:rPr lang="en-US" sz="4400" b="1"/>
              <a:t>Email Management </a:t>
            </a:r>
            <a:endParaRPr/>
          </a:p>
          <a:p>
            <a:pPr marL="228600" lvl="0" indent="-228600" algn="l" rtl="0">
              <a:lnSpc>
                <a:spcPct val="90000"/>
              </a:lnSpc>
              <a:spcBef>
                <a:spcPts val="1000"/>
              </a:spcBef>
              <a:spcAft>
                <a:spcPts val="0"/>
              </a:spcAft>
              <a:buClr>
                <a:schemeClr val="dk1"/>
              </a:buClr>
              <a:buSzPts val="2800"/>
              <a:buFont typeface="Calibri"/>
              <a:buChar char="-"/>
            </a:pPr>
            <a:r>
              <a:rPr lang="en-US" b="1"/>
              <a:t>Time Blocks to Check Email   🡪     </a:t>
            </a:r>
            <a:r>
              <a:rPr lang="en-US" sz="2000"/>
              <a:t>(11:30am –Noon   &amp;  4:00-5:00pm)</a:t>
            </a:r>
            <a:endParaRPr/>
          </a:p>
          <a:p>
            <a:pPr marL="228600" lvl="0" indent="-228600" algn="l" rtl="0">
              <a:lnSpc>
                <a:spcPct val="90000"/>
              </a:lnSpc>
              <a:spcBef>
                <a:spcPts val="1000"/>
              </a:spcBef>
              <a:spcAft>
                <a:spcPts val="0"/>
              </a:spcAft>
              <a:buClr>
                <a:schemeClr val="dk1"/>
              </a:buClr>
              <a:buSzPts val="2800"/>
              <a:buFont typeface="Calibri"/>
              <a:buChar char="-"/>
            </a:pPr>
            <a:r>
              <a:rPr lang="en-US" b="1"/>
              <a:t>Create “Action Needed” Folder in Email</a:t>
            </a:r>
            <a:endParaRPr/>
          </a:p>
          <a:p>
            <a:pPr marL="228600" lvl="0" indent="-228600" algn="l" rtl="0">
              <a:lnSpc>
                <a:spcPct val="90000"/>
              </a:lnSpc>
              <a:spcBef>
                <a:spcPts val="1000"/>
              </a:spcBef>
              <a:spcAft>
                <a:spcPts val="0"/>
              </a:spcAft>
              <a:buClr>
                <a:schemeClr val="dk1"/>
              </a:buClr>
              <a:buSzPts val="2800"/>
              <a:buFont typeface="Calibri"/>
              <a:buChar char="-"/>
            </a:pPr>
            <a:r>
              <a:rPr lang="en-US" b="1"/>
              <a:t>Use Rapid Fire Method</a:t>
            </a:r>
            <a:endParaRPr/>
          </a:p>
          <a:p>
            <a:pPr marL="228600" lvl="0" indent="-228600" algn="l" rtl="0">
              <a:lnSpc>
                <a:spcPct val="90000"/>
              </a:lnSpc>
              <a:spcBef>
                <a:spcPts val="1000"/>
              </a:spcBef>
              <a:spcAft>
                <a:spcPts val="0"/>
              </a:spcAft>
              <a:buClr>
                <a:schemeClr val="dk1"/>
              </a:buClr>
              <a:buSzPts val="2800"/>
              <a:buFont typeface="Calibri"/>
              <a:buChar char="-"/>
            </a:pPr>
            <a:r>
              <a:rPr lang="en-US" b="1"/>
              <a:t>Turn it OFF!!!</a:t>
            </a:r>
            <a:endParaRPr/>
          </a:p>
          <a:p>
            <a:pPr marL="228600" lvl="0" indent="-228600" algn="l" rtl="0">
              <a:lnSpc>
                <a:spcPct val="90000"/>
              </a:lnSpc>
              <a:spcBef>
                <a:spcPts val="1000"/>
              </a:spcBef>
              <a:spcAft>
                <a:spcPts val="0"/>
              </a:spcAft>
              <a:buClr>
                <a:schemeClr val="dk1"/>
              </a:buClr>
              <a:buSzPts val="2800"/>
              <a:buFont typeface="Calibri"/>
              <a:buChar char="-"/>
            </a:pPr>
            <a:r>
              <a:rPr lang="en-US" b="1"/>
              <a:t>Pick 2 Time Blocks. ( 3 at MAX)</a:t>
            </a:r>
            <a:endParaRPr/>
          </a:p>
          <a:p>
            <a:pPr marL="0" lvl="0" indent="0" algn="ctr" rtl="0">
              <a:lnSpc>
                <a:spcPct val="90000"/>
              </a:lnSpc>
              <a:spcBef>
                <a:spcPts val="1000"/>
              </a:spcBef>
              <a:spcAft>
                <a:spcPts val="0"/>
              </a:spcAft>
              <a:buClr>
                <a:schemeClr val="dk1"/>
              </a:buClr>
              <a:buSzPts val="3600"/>
              <a:buNone/>
            </a:pPr>
            <a:endParaRPr sz="3600">
              <a:solidFill>
                <a:srgbClr val="C00000"/>
              </a:solidFill>
            </a:endParaRPr>
          </a:p>
          <a:p>
            <a:pPr marL="0" lvl="0" indent="0" algn="l" rtl="0">
              <a:lnSpc>
                <a:spcPct val="90000"/>
              </a:lnSpc>
              <a:spcBef>
                <a:spcPts val="1000"/>
              </a:spcBef>
              <a:spcAft>
                <a:spcPts val="0"/>
              </a:spcAft>
              <a:buClr>
                <a:schemeClr val="dk1"/>
              </a:buClr>
              <a:buSzPts val="3600"/>
              <a:buNone/>
            </a:pPr>
            <a:endParaRPr sz="3600"/>
          </a:p>
        </p:txBody>
      </p:sp>
      <p:sp>
        <p:nvSpPr>
          <p:cNvPr id="115" name="Google Shape;115;p3"/>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16" name="Google Shape;116;p3"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4"/>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23" name="Google Shape;123;p4"/>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24" name="Google Shape;124;p4"/>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25" name="Google Shape;125;p4"/>
          <p:cNvSpPr txBox="1">
            <a:spLocks noGrp="1"/>
          </p:cNvSpPr>
          <p:nvPr>
            <p:ph type="body" idx="1"/>
          </p:nvPr>
        </p:nvSpPr>
        <p:spPr>
          <a:xfrm>
            <a:off x="244674" y="2056477"/>
            <a:ext cx="11947316" cy="448253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400"/>
              <a:buNone/>
            </a:pPr>
            <a:endParaRPr sz="4400" b="1"/>
          </a:p>
          <a:p>
            <a:pPr marL="0" lvl="0" indent="0" algn="ctr" rtl="0">
              <a:lnSpc>
                <a:spcPct val="90000"/>
              </a:lnSpc>
              <a:spcBef>
                <a:spcPts val="1000"/>
              </a:spcBef>
              <a:spcAft>
                <a:spcPts val="0"/>
              </a:spcAft>
              <a:buClr>
                <a:srgbClr val="C00000"/>
              </a:buClr>
              <a:buSzPts val="4400"/>
              <a:buNone/>
            </a:pPr>
            <a:r>
              <a:rPr lang="en-US" sz="4400" b="1">
                <a:solidFill>
                  <a:srgbClr val="C00000"/>
                </a:solidFill>
              </a:rPr>
              <a:t>Hack 3: </a:t>
            </a:r>
            <a:r>
              <a:rPr lang="en-US" sz="4400" b="1"/>
              <a:t>Task Management</a:t>
            </a:r>
            <a:endParaRPr b="1"/>
          </a:p>
          <a:p>
            <a:pPr marL="228600" lvl="0" indent="-228600" algn="l" rtl="0">
              <a:lnSpc>
                <a:spcPct val="90000"/>
              </a:lnSpc>
              <a:spcBef>
                <a:spcPts val="1000"/>
              </a:spcBef>
              <a:spcAft>
                <a:spcPts val="0"/>
              </a:spcAft>
              <a:buClr>
                <a:schemeClr val="dk1"/>
              </a:buClr>
              <a:buSzPts val="2800"/>
              <a:buFont typeface="Calibri"/>
              <a:buChar char="-"/>
            </a:pPr>
            <a:r>
              <a:rPr lang="en-US" b="1"/>
              <a:t>Use the CRM (everyone needs to) with task management in it</a:t>
            </a:r>
            <a:endParaRPr/>
          </a:p>
          <a:p>
            <a:pPr marL="228600" lvl="0" indent="-228600" algn="l" rtl="0">
              <a:lnSpc>
                <a:spcPct val="90000"/>
              </a:lnSpc>
              <a:spcBef>
                <a:spcPts val="1000"/>
              </a:spcBef>
              <a:spcAft>
                <a:spcPts val="0"/>
              </a:spcAft>
              <a:buClr>
                <a:schemeClr val="dk1"/>
              </a:buClr>
              <a:buSzPts val="2800"/>
              <a:buFont typeface="Calibri"/>
              <a:buChar char="-"/>
            </a:pPr>
            <a:r>
              <a:rPr lang="en-US" b="1"/>
              <a:t>Time Block / for this! </a:t>
            </a:r>
            <a:r>
              <a:rPr lang="en-US" sz="2000"/>
              <a:t>(yes, it can be same as email block)</a:t>
            </a:r>
            <a:endParaRPr/>
          </a:p>
          <a:p>
            <a:pPr marL="228600" lvl="0" indent="-228600" algn="l" rtl="0">
              <a:lnSpc>
                <a:spcPct val="90000"/>
              </a:lnSpc>
              <a:spcBef>
                <a:spcPts val="1000"/>
              </a:spcBef>
              <a:spcAft>
                <a:spcPts val="0"/>
              </a:spcAft>
              <a:buClr>
                <a:schemeClr val="dk1"/>
              </a:buClr>
              <a:buSzPts val="2800"/>
              <a:buFont typeface="Calibri"/>
              <a:buChar char="-"/>
            </a:pPr>
            <a:r>
              <a:rPr lang="en-US" b="1"/>
              <a:t>Use Rapid Fire Method</a:t>
            </a:r>
            <a:endParaRPr/>
          </a:p>
          <a:p>
            <a:pPr marL="228600" lvl="0" indent="-228600" algn="l" rtl="0">
              <a:lnSpc>
                <a:spcPct val="90000"/>
              </a:lnSpc>
              <a:spcBef>
                <a:spcPts val="1000"/>
              </a:spcBef>
              <a:spcAft>
                <a:spcPts val="0"/>
              </a:spcAft>
              <a:buClr>
                <a:schemeClr val="dk1"/>
              </a:buClr>
              <a:buSzPts val="2800"/>
              <a:buFont typeface="Calibri"/>
              <a:buChar char="-"/>
            </a:pPr>
            <a:r>
              <a:rPr lang="en-US" b="1"/>
              <a:t>Of Course, Prioritize Sales Activities</a:t>
            </a:r>
            <a:r>
              <a:rPr lang="en-US" sz="1800"/>
              <a:t> (Re-visit Priority Ladder from Dynamic Sales System Module.) </a:t>
            </a:r>
            <a:endParaRPr/>
          </a:p>
          <a:p>
            <a:pPr marL="0" lvl="0" indent="0" algn="l" rtl="0">
              <a:lnSpc>
                <a:spcPct val="90000"/>
              </a:lnSpc>
              <a:spcBef>
                <a:spcPts val="1000"/>
              </a:spcBef>
              <a:spcAft>
                <a:spcPts val="0"/>
              </a:spcAft>
              <a:buClr>
                <a:schemeClr val="dk1"/>
              </a:buClr>
              <a:buSzPts val="2800"/>
              <a:buNone/>
            </a:pPr>
            <a:endParaRPr b="1"/>
          </a:p>
          <a:p>
            <a:pPr marL="0" lvl="0" indent="0" algn="ctr" rtl="0">
              <a:lnSpc>
                <a:spcPct val="90000"/>
              </a:lnSpc>
              <a:spcBef>
                <a:spcPts val="1000"/>
              </a:spcBef>
              <a:spcAft>
                <a:spcPts val="0"/>
              </a:spcAft>
              <a:buClr>
                <a:schemeClr val="dk1"/>
              </a:buClr>
              <a:buSzPts val="3600"/>
              <a:buNone/>
            </a:pPr>
            <a:endParaRPr sz="3600">
              <a:solidFill>
                <a:srgbClr val="C00000"/>
              </a:solidFill>
            </a:endParaRPr>
          </a:p>
          <a:p>
            <a:pPr marL="0" lvl="0" indent="0" algn="l" rtl="0">
              <a:lnSpc>
                <a:spcPct val="90000"/>
              </a:lnSpc>
              <a:spcBef>
                <a:spcPts val="1000"/>
              </a:spcBef>
              <a:spcAft>
                <a:spcPts val="0"/>
              </a:spcAft>
              <a:buClr>
                <a:schemeClr val="dk1"/>
              </a:buClr>
              <a:buSzPts val="3600"/>
              <a:buNone/>
            </a:pPr>
            <a:endParaRPr sz="3600"/>
          </a:p>
        </p:txBody>
      </p:sp>
      <p:sp>
        <p:nvSpPr>
          <p:cNvPr id="126" name="Google Shape;126;p4"/>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27" name="Google Shape;127;p4"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5"/>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34" name="Google Shape;134;p5"/>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35" name="Google Shape;135;p5"/>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36" name="Google Shape;136;p5"/>
          <p:cNvSpPr txBox="1">
            <a:spLocks noGrp="1"/>
          </p:cNvSpPr>
          <p:nvPr>
            <p:ph type="body" idx="1"/>
          </p:nvPr>
        </p:nvSpPr>
        <p:spPr>
          <a:xfrm>
            <a:off x="244674" y="2056477"/>
            <a:ext cx="11947316" cy="448253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400"/>
              <a:buNone/>
            </a:pPr>
            <a:endParaRPr sz="4400" b="1"/>
          </a:p>
          <a:p>
            <a:pPr marL="0" lvl="0" indent="0" algn="ctr" rtl="0">
              <a:lnSpc>
                <a:spcPct val="90000"/>
              </a:lnSpc>
              <a:spcBef>
                <a:spcPts val="1000"/>
              </a:spcBef>
              <a:spcAft>
                <a:spcPts val="0"/>
              </a:spcAft>
              <a:buClr>
                <a:srgbClr val="C00000"/>
              </a:buClr>
              <a:buSzPts val="4400"/>
              <a:buNone/>
            </a:pPr>
            <a:r>
              <a:rPr lang="en-US" sz="4400" b="1">
                <a:solidFill>
                  <a:srgbClr val="C00000"/>
                </a:solidFill>
              </a:rPr>
              <a:t>Hack 4: </a:t>
            </a:r>
            <a:r>
              <a:rPr lang="en-US" sz="4400" b="1"/>
              <a:t>Take Notes on EVERY Conversation</a:t>
            </a:r>
            <a:endParaRPr/>
          </a:p>
          <a:p>
            <a:pPr marL="228600" lvl="0" indent="-228600" algn="l" rtl="0">
              <a:lnSpc>
                <a:spcPct val="90000"/>
              </a:lnSpc>
              <a:spcBef>
                <a:spcPts val="1000"/>
              </a:spcBef>
              <a:spcAft>
                <a:spcPts val="0"/>
              </a:spcAft>
              <a:buClr>
                <a:schemeClr val="dk1"/>
              </a:buClr>
              <a:buSzPts val="2800"/>
              <a:buFont typeface="Calibri"/>
              <a:buChar char="-"/>
            </a:pPr>
            <a:r>
              <a:rPr lang="en-US" b="1"/>
              <a:t>Always Know exactly what is going on and what the last action was</a:t>
            </a:r>
            <a:endParaRPr/>
          </a:p>
          <a:p>
            <a:pPr marL="228600" lvl="0" indent="-228600" algn="l" rtl="0">
              <a:lnSpc>
                <a:spcPct val="90000"/>
              </a:lnSpc>
              <a:spcBef>
                <a:spcPts val="1000"/>
              </a:spcBef>
              <a:spcAft>
                <a:spcPts val="0"/>
              </a:spcAft>
              <a:buClr>
                <a:schemeClr val="dk1"/>
              </a:buClr>
              <a:buSzPts val="2800"/>
              <a:buFont typeface="Calibri"/>
              <a:buChar char="-"/>
            </a:pPr>
            <a:r>
              <a:rPr lang="en-US" b="1"/>
              <a:t>Everyone in your office knows where things are at / status</a:t>
            </a:r>
            <a:endParaRPr/>
          </a:p>
          <a:p>
            <a:pPr marL="228600" lvl="0" indent="-228600" algn="l" rtl="0">
              <a:lnSpc>
                <a:spcPct val="90000"/>
              </a:lnSpc>
              <a:spcBef>
                <a:spcPts val="1000"/>
              </a:spcBef>
              <a:spcAft>
                <a:spcPts val="0"/>
              </a:spcAft>
              <a:buClr>
                <a:schemeClr val="dk1"/>
              </a:buClr>
              <a:buSzPts val="2800"/>
              <a:buFont typeface="Calibri"/>
              <a:buChar char="-"/>
            </a:pPr>
            <a:r>
              <a:rPr lang="en-US" b="1"/>
              <a:t>Future Records for Quality Assurance</a:t>
            </a:r>
            <a:endParaRPr/>
          </a:p>
          <a:p>
            <a:pPr marL="0" lvl="0" indent="0" algn="l" rtl="0">
              <a:lnSpc>
                <a:spcPct val="90000"/>
              </a:lnSpc>
              <a:spcBef>
                <a:spcPts val="1000"/>
              </a:spcBef>
              <a:spcAft>
                <a:spcPts val="0"/>
              </a:spcAft>
              <a:buClr>
                <a:schemeClr val="dk1"/>
              </a:buClr>
              <a:buSzPts val="2800"/>
              <a:buNone/>
            </a:pPr>
            <a:endParaRPr b="1"/>
          </a:p>
          <a:p>
            <a:pPr marL="0" lvl="0" indent="0" algn="ctr" rtl="0">
              <a:lnSpc>
                <a:spcPct val="90000"/>
              </a:lnSpc>
              <a:spcBef>
                <a:spcPts val="1000"/>
              </a:spcBef>
              <a:spcAft>
                <a:spcPts val="0"/>
              </a:spcAft>
              <a:buClr>
                <a:schemeClr val="dk1"/>
              </a:buClr>
              <a:buSzPts val="3600"/>
              <a:buNone/>
            </a:pPr>
            <a:endParaRPr sz="3600">
              <a:solidFill>
                <a:srgbClr val="C00000"/>
              </a:solidFill>
            </a:endParaRPr>
          </a:p>
          <a:p>
            <a:pPr marL="0" lvl="0" indent="0" algn="l" rtl="0">
              <a:lnSpc>
                <a:spcPct val="90000"/>
              </a:lnSpc>
              <a:spcBef>
                <a:spcPts val="1000"/>
              </a:spcBef>
              <a:spcAft>
                <a:spcPts val="0"/>
              </a:spcAft>
              <a:buClr>
                <a:schemeClr val="dk1"/>
              </a:buClr>
              <a:buSzPts val="3600"/>
              <a:buNone/>
            </a:pPr>
            <a:endParaRPr sz="3600"/>
          </a:p>
        </p:txBody>
      </p:sp>
      <p:sp>
        <p:nvSpPr>
          <p:cNvPr id="137" name="Google Shape;137;p5"/>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38" name="Google Shape;138;p5"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3"/>
        <p:cNvGrpSpPr/>
        <p:nvPr/>
      </p:nvGrpSpPr>
      <p:grpSpPr>
        <a:xfrm>
          <a:off x="0" y="0"/>
          <a:ext cx="0" cy="0"/>
          <a:chOff x="0" y="0"/>
          <a:chExt cx="0" cy="0"/>
        </a:xfrm>
      </p:grpSpPr>
      <p:sp>
        <p:nvSpPr>
          <p:cNvPr id="144" name="Google Shape;144;p6"/>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45" name="Google Shape;145;p6"/>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46" name="Google Shape;146;p6"/>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47" name="Google Shape;147;p6"/>
          <p:cNvSpPr txBox="1">
            <a:spLocks noGrp="1"/>
          </p:cNvSpPr>
          <p:nvPr>
            <p:ph type="body" idx="1"/>
          </p:nvPr>
        </p:nvSpPr>
        <p:spPr>
          <a:xfrm>
            <a:off x="244674" y="2056477"/>
            <a:ext cx="11947316" cy="448253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400"/>
              <a:buNone/>
            </a:pPr>
            <a:endParaRPr sz="4400" b="1"/>
          </a:p>
          <a:p>
            <a:pPr marL="0" lvl="0" indent="0" algn="ctr" rtl="0">
              <a:lnSpc>
                <a:spcPct val="90000"/>
              </a:lnSpc>
              <a:spcBef>
                <a:spcPts val="1000"/>
              </a:spcBef>
              <a:spcAft>
                <a:spcPts val="0"/>
              </a:spcAft>
              <a:buClr>
                <a:srgbClr val="C00000"/>
              </a:buClr>
              <a:buSzPts val="4400"/>
              <a:buNone/>
            </a:pPr>
            <a:r>
              <a:rPr lang="en-US" sz="4400" b="1">
                <a:solidFill>
                  <a:srgbClr val="C00000"/>
                </a:solidFill>
              </a:rPr>
              <a:t>Hack 5: </a:t>
            </a:r>
            <a:r>
              <a:rPr lang="en-US" sz="4400" b="1"/>
              <a:t>Meeting Batching</a:t>
            </a:r>
            <a:endParaRPr/>
          </a:p>
          <a:p>
            <a:pPr marL="228600" lvl="0" indent="-228600" algn="l" rtl="0">
              <a:lnSpc>
                <a:spcPct val="90000"/>
              </a:lnSpc>
              <a:spcBef>
                <a:spcPts val="1000"/>
              </a:spcBef>
              <a:spcAft>
                <a:spcPts val="0"/>
              </a:spcAft>
              <a:buClr>
                <a:schemeClr val="dk1"/>
              </a:buClr>
              <a:buSzPts val="2800"/>
              <a:buFont typeface="Calibri"/>
              <a:buChar char="-"/>
            </a:pPr>
            <a:r>
              <a:rPr lang="en-US" b="1"/>
              <a:t>Batch Meetings as close together as possible</a:t>
            </a:r>
            <a:endParaRPr/>
          </a:p>
          <a:p>
            <a:pPr marL="228600" lvl="0" indent="-228600" algn="l" rtl="0">
              <a:lnSpc>
                <a:spcPct val="90000"/>
              </a:lnSpc>
              <a:spcBef>
                <a:spcPts val="1000"/>
              </a:spcBef>
              <a:spcAft>
                <a:spcPts val="0"/>
              </a:spcAft>
              <a:buClr>
                <a:schemeClr val="dk1"/>
              </a:buClr>
              <a:buSzPts val="2800"/>
              <a:buFont typeface="Calibri"/>
              <a:buChar char="-"/>
            </a:pPr>
            <a:r>
              <a:rPr lang="en-US" b="1"/>
              <a:t>Leave big windows of time for RGA’s like Prospecting and Projects</a:t>
            </a:r>
            <a:endParaRPr/>
          </a:p>
          <a:p>
            <a:pPr marL="228600" lvl="0" indent="-228600" algn="l" rtl="0">
              <a:lnSpc>
                <a:spcPct val="90000"/>
              </a:lnSpc>
              <a:spcBef>
                <a:spcPts val="1000"/>
              </a:spcBef>
              <a:spcAft>
                <a:spcPts val="0"/>
              </a:spcAft>
              <a:buClr>
                <a:schemeClr val="dk1"/>
              </a:buClr>
              <a:buSzPts val="2800"/>
              <a:buFont typeface="Calibri"/>
              <a:buChar char="-"/>
            </a:pPr>
            <a:r>
              <a:rPr lang="en-US" b="1"/>
              <a:t>Increase Focus and Less Down Time</a:t>
            </a:r>
            <a:endParaRPr/>
          </a:p>
          <a:p>
            <a:pPr marL="0" lvl="0" indent="0" algn="l" rtl="0">
              <a:lnSpc>
                <a:spcPct val="90000"/>
              </a:lnSpc>
              <a:spcBef>
                <a:spcPts val="1000"/>
              </a:spcBef>
              <a:spcAft>
                <a:spcPts val="0"/>
              </a:spcAft>
              <a:buClr>
                <a:schemeClr val="dk1"/>
              </a:buClr>
              <a:buSzPts val="2800"/>
              <a:buNone/>
            </a:pPr>
            <a:endParaRPr b="1"/>
          </a:p>
          <a:p>
            <a:pPr marL="0" lvl="0" indent="0" algn="ctr" rtl="0">
              <a:lnSpc>
                <a:spcPct val="90000"/>
              </a:lnSpc>
              <a:spcBef>
                <a:spcPts val="1000"/>
              </a:spcBef>
              <a:spcAft>
                <a:spcPts val="0"/>
              </a:spcAft>
              <a:buClr>
                <a:schemeClr val="dk1"/>
              </a:buClr>
              <a:buSzPts val="3600"/>
              <a:buNone/>
            </a:pPr>
            <a:endParaRPr sz="3600">
              <a:solidFill>
                <a:srgbClr val="C00000"/>
              </a:solidFill>
            </a:endParaRPr>
          </a:p>
          <a:p>
            <a:pPr marL="0" lvl="0" indent="0" algn="l" rtl="0">
              <a:lnSpc>
                <a:spcPct val="90000"/>
              </a:lnSpc>
              <a:spcBef>
                <a:spcPts val="1000"/>
              </a:spcBef>
              <a:spcAft>
                <a:spcPts val="0"/>
              </a:spcAft>
              <a:buClr>
                <a:schemeClr val="dk1"/>
              </a:buClr>
              <a:buSzPts val="3600"/>
              <a:buNone/>
            </a:pPr>
            <a:endParaRPr sz="3600"/>
          </a:p>
        </p:txBody>
      </p:sp>
      <p:sp>
        <p:nvSpPr>
          <p:cNvPr id="148" name="Google Shape;148;p6"/>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49" name="Google Shape;149;p6"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7"/>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56" name="Google Shape;156;p7"/>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57" name="Google Shape;157;p7"/>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58" name="Google Shape;158;p7"/>
          <p:cNvSpPr txBox="1">
            <a:spLocks noGrp="1"/>
          </p:cNvSpPr>
          <p:nvPr>
            <p:ph type="body" idx="1"/>
          </p:nvPr>
        </p:nvSpPr>
        <p:spPr>
          <a:xfrm>
            <a:off x="244674" y="2056477"/>
            <a:ext cx="11947316" cy="4482531"/>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1"/>
              </a:buClr>
              <a:buSzPts val="4400"/>
              <a:buNone/>
            </a:pPr>
            <a:endParaRPr sz="4400" b="1"/>
          </a:p>
          <a:p>
            <a:pPr marL="0" lvl="0" indent="0" algn="ctr" rtl="0">
              <a:lnSpc>
                <a:spcPct val="90000"/>
              </a:lnSpc>
              <a:spcBef>
                <a:spcPts val="1000"/>
              </a:spcBef>
              <a:spcAft>
                <a:spcPts val="0"/>
              </a:spcAft>
              <a:buClr>
                <a:srgbClr val="C00000"/>
              </a:buClr>
              <a:buSzPts val="4400"/>
              <a:buNone/>
            </a:pPr>
            <a:r>
              <a:rPr lang="en-US" sz="4400" b="1">
                <a:solidFill>
                  <a:srgbClr val="C00000"/>
                </a:solidFill>
              </a:rPr>
              <a:t>Hack 6: </a:t>
            </a:r>
            <a:r>
              <a:rPr lang="en-US" sz="4400" b="1"/>
              <a:t>Full Focus Mode</a:t>
            </a:r>
            <a:endParaRPr/>
          </a:p>
          <a:p>
            <a:pPr marL="228600" lvl="0" indent="-228600" algn="l" rtl="0">
              <a:lnSpc>
                <a:spcPct val="90000"/>
              </a:lnSpc>
              <a:spcBef>
                <a:spcPts val="1000"/>
              </a:spcBef>
              <a:spcAft>
                <a:spcPts val="0"/>
              </a:spcAft>
              <a:buClr>
                <a:schemeClr val="dk1"/>
              </a:buClr>
              <a:buSzPts val="2800"/>
              <a:buFont typeface="Calibri"/>
              <a:buChar char="-"/>
            </a:pPr>
            <a:r>
              <a:rPr lang="en-US" b="1"/>
              <a:t>Tell Everyone You are going into Full Focus Mode</a:t>
            </a:r>
            <a:endParaRPr/>
          </a:p>
          <a:p>
            <a:pPr marL="228600" lvl="0" indent="-228600" algn="l" rtl="0">
              <a:lnSpc>
                <a:spcPct val="90000"/>
              </a:lnSpc>
              <a:spcBef>
                <a:spcPts val="1000"/>
              </a:spcBef>
              <a:spcAft>
                <a:spcPts val="0"/>
              </a:spcAft>
              <a:buClr>
                <a:schemeClr val="dk1"/>
              </a:buClr>
              <a:buSzPts val="2800"/>
              <a:buFont typeface="Calibri"/>
              <a:buChar char="-"/>
            </a:pPr>
            <a:r>
              <a:rPr lang="en-US" b="1"/>
              <a:t>Turn off Phone</a:t>
            </a:r>
            <a:endParaRPr/>
          </a:p>
          <a:p>
            <a:pPr marL="228600" lvl="0" indent="-228600" algn="l" rtl="0">
              <a:lnSpc>
                <a:spcPct val="90000"/>
              </a:lnSpc>
              <a:spcBef>
                <a:spcPts val="1000"/>
              </a:spcBef>
              <a:spcAft>
                <a:spcPts val="0"/>
              </a:spcAft>
              <a:buClr>
                <a:schemeClr val="dk1"/>
              </a:buClr>
              <a:buSzPts val="2800"/>
              <a:buFont typeface="Calibri"/>
              <a:buChar char="-"/>
            </a:pPr>
            <a:r>
              <a:rPr lang="en-US" b="1"/>
              <a:t>Zero Notifications possible</a:t>
            </a:r>
            <a:endParaRPr/>
          </a:p>
          <a:p>
            <a:pPr marL="228600" lvl="0" indent="-228600" algn="l" rtl="0">
              <a:lnSpc>
                <a:spcPct val="90000"/>
              </a:lnSpc>
              <a:spcBef>
                <a:spcPts val="1000"/>
              </a:spcBef>
              <a:spcAft>
                <a:spcPts val="0"/>
              </a:spcAft>
              <a:buClr>
                <a:schemeClr val="dk1"/>
              </a:buClr>
              <a:buSzPts val="2800"/>
              <a:buFont typeface="Calibri"/>
              <a:buChar char="-"/>
            </a:pPr>
            <a:r>
              <a:rPr lang="en-US" b="1"/>
              <a:t>Shut Blinds, Clear Distractions of any kind</a:t>
            </a:r>
            <a:endParaRPr/>
          </a:p>
          <a:p>
            <a:pPr marL="228600" lvl="0" indent="-228600" algn="l" rtl="0">
              <a:lnSpc>
                <a:spcPct val="90000"/>
              </a:lnSpc>
              <a:spcBef>
                <a:spcPts val="1000"/>
              </a:spcBef>
              <a:spcAft>
                <a:spcPts val="0"/>
              </a:spcAft>
              <a:buClr>
                <a:schemeClr val="dk1"/>
              </a:buClr>
              <a:buSzPts val="2800"/>
              <a:buFont typeface="Calibri"/>
              <a:buChar char="-"/>
            </a:pPr>
            <a:r>
              <a:rPr lang="en-US" b="1"/>
              <a:t>Get Water</a:t>
            </a:r>
            <a:endParaRPr/>
          </a:p>
          <a:p>
            <a:pPr marL="228600" lvl="0" indent="-228600" algn="l" rtl="0">
              <a:lnSpc>
                <a:spcPct val="90000"/>
              </a:lnSpc>
              <a:spcBef>
                <a:spcPts val="1000"/>
              </a:spcBef>
              <a:spcAft>
                <a:spcPts val="0"/>
              </a:spcAft>
              <a:buClr>
                <a:schemeClr val="dk1"/>
              </a:buClr>
              <a:buSzPts val="2800"/>
              <a:buFont typeface="Calibri"/>
              <a:buChar char="-"/>
            </a:pPr>
            <a:r>
              <a:rPr lang="en-US" b="1"/>
              <a:t>Commit to 2 hours of ZERO interruption and “Deep Work”</a:t>
            </a:r>
            <a:endParaRPr/>
          </a:p>
          <a:p>
            <a:pPr marL="0" lvl="0" indent="0" algn="l" rtl="0">
              <a:lnSpc>
                <a:spcPct val="90000"/>
              </a:lnSpc>
              <a:spcBef>
                <a:spcPts val="1000"/>
              </a:spcBef>
              <a:spcAft>
                <a:spcPts val="0"/>
              </a:spcAft>
              <a:buClr>
                <a:schemeClr val="dk1"/>
              </a:buClr>
              <a:buSzPts val="2800"/>
              <a:buNone/>
            </a:pPr>
            <a:endParaRPr b="1"/>
          </a:p>
          <a:p>
            <a:pPr marL="0" lvl="0" indent="0" algn="ctr" rtl="0">
              <a:lnSpc>
                <a:spcPct val="90000"/>
              </a:lnSpc>
              <a:spcBef>
                <a:spcPts val="1000"/>
              </a:spcBef>
              <a:spcAft>
                <a:spcPts val="0"/>
              </a:spcAft>
              <a:buClr>
                <a:schemeClr val="dk1"/>
              </a:buClr>
              <a:buSzPts val="3600"/>
              <a:buNone/>
            </a:pPr>
            <a:endParaRPr sz="3600">
              <a:solidFill>
                <a:srgbClr val="C00000"/>
              </a:solidFill>
            </a:endParaRPr>
          </a:p>
          <a:p>
            <a:pPr marL="0" lvl="0" indent="0" algn="l" rtl="0">
              <a:lnSpc>
                <a:spcPct val="90000"/>
              </a:lnSpc>
              <a:spcBef>
                <a:spcPts val="1000"/>
              </a:spcBef>
              <a:spcAft>
                <a:spcPts val="0"/>
              </a:spcAft>
              <a:buClr>
                <a:schemeClr val="dk1"/>
              </a:buClr>
              <a:buSzPts val="3600"/>
              <a:buNone/>
            </a:pPr>
            <a:endParaRPr sz="3600"/>
          </a:p>
        </p:txBody>
      </p:sp>
      <p:sp>
        <p:nvSpPr>
          <p:cNvPr id="159" name="Google Shape;159;p7"/>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60" name="Google Shape;160;p7"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5"/>
        <p:cNvGrpSpPr/>
        <p:nvPr/>
      </p:nvGrpSpPr>
      <p:grpSpPr>
        <a:xfrm>
          <a:off x="0" y="0"/>
          <a:ext cx="0" cy="0"/>
          <a:chOff x="0" y="0"/>
          <a:chExt cx="0" cy="0"/>
        </a:xfrm>
      </p:grpSpPr>
      <p:sp>
        <p:nvSpPr>
          <p:cNvPr id="166" name="Google Shape;166;p8"/>
          <p:cNvSpPr/>
          <p:nvPr/>
        </p:nvSpPr>
        <p:spPr>
          <a:xfrm>
            <a:off x="10" y="-5705"/>
            <a:ext cx="12191990" cy="1694346"/>
          </a:xfrm>
          <a:prstGeom prst="rect">
            <a:avLst/>
          </a:prstGeom>
          <a:solidFill>
            <a:srgbClr val="262626"/>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67" name="Google Shape;167;p8"/>
          <p:cNvSpPr/>
          <p:nvPr/>
        </p:nvSpPr>
        <p:spPr>
          <a:xfrm>
            <a:off x="0" y="1688641"/>
            <a:ext cx="12191990" cy="516935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68" name="Google Shape;168;p8"/>
          <p:cNvSpPr/>
          <p:nvPr/>
        </p:nvSpPr>
        <p:spPr>
          <a:xfrm>
            <a:off x="1156851" y="2010758"/>
            <a:ext cx="457190" cy="45719"/>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Calibri"/>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69" name="Google Shape;169;p8"/>
          <p:cNvSpPr txBox="1">
            <a:spLocks noGrp="1"/>
          </p:cNvSpPr>
          <p:nvPr>
            <p:ph type="body" idx="1"/>
          </p:nvPr>
        </p:nvSpPr>
        <p:spPr>
          <a:xfrm>
            <a:off x="244674" y="1587094"/>
            <a:ext cx="11947316" cy="4801523"/>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400"/>
              <a:buNone/>
            </a:pPr>
            <a:endParaRPr sz="4400" b="1" dirty="0"/>
          </a:p>
          <a:p>
            <a:pPr marL="0" lvl="0" indent="0" algn="ctr" rtl="0">
              <a:lnSpc>
                <a:spcPct val="90000"/>
              </a:lnSpc>
              <a:spcBef>
                <a:spcPts val="1000"/>
              </a:spcBef>
              <a:spcAft>
                <a:spcPts val="0"/>
              </a:spcAft>
              <a:buClr>
                <a:srgbClr val="C00000"/>
              </a:buClr>
              <a:buSzPts val="4400"/>
              <a:buNone/>
            </a:pPr>
            <a:r>
              <a:rPr lang="en-US" sz="4400" b="1" dirty="0">
                <a:solidFill>
                  <a:srgbClr val="C00000"/>
                </a:solidFill>
              </a:rPr>
              <a:t>Bonus Hack: </a:t>
            </a:r>
            <a:r>
              <a:rPr lang="en-US" sz="4400" b="1" dirty="0"/>
              <a:t>Delegate Everything!</a:t>
            </a:r>
            <a:endParaRPr dirty="0"/>
          </a:p>
          <a:p>
            <a:pPr marL="228600" lvl="0" indent="-228600" algn="l" rtl="0">
              <a:lnSpc>
                <a:spcPct val="90000"/>
              </a:lnSpc>
              <a:spcBef>
                <a:spcPts val="1000"/>
              </a:spcBef>
              <a:spcAft>
                <a:spcPts val="0"/>
              </a:spcAft>
              <a:buClr>
                <a:schemeClr val="dk1"/>
              </a:buClr>
              <a:buSzPts val="2800"/>
              <a:buFont typeface="Calibri"/>
              <a:buChar char="-"/>
            </a:pPr>
            <a:r>
              <a:rPr lang="en-US" b="1" dirty="0"/>
              <a:t>There’s only one way to get MORE time . . . Purchase it!</a:t>
            </a:r>
            <a:endParaRPr dirty="0"/>
          </a:p>
          <a:p>
            <a:pPr marL="228600" lvl="0" indent="-228600" algn="l" rtl="0">
              <a:lnSpc>
                <a:spcPct val="90000"/>
              </a:lnSpc>
              <a:spcBef>
                <a:spcPts val="1000"/>
              </a:spcBef>
              <a:spcAft>
                <a:spcPts val="0"/>
              </a:spcAft>
              <a:buClr>
                <a:schemeClr val="dk1"/>
              </a:buClr>
              <a:buSzPts val="2800"/>
              <a:buFont typeface="Calibri"/>
              <a:buChar char="-"/>
            </a:pPr>
            <a:r>
              <a:rPr lang="en-US" b="1" dirty="0"/>
              <a:t>Get yourself an Administrative Assistant</a:t>
            </a:r>
            <a:endParaRPr dirty="0"/>
          </a:p>
          <a:p>
            <a:pPr marL="228600" lvl="0" indent="-228600" algn="l" rtl="0">
              <a:lnSpc>
                <a:spcPct val="90000"/>
              </a:lnSpc>
              <a:spcBef>
                <a:spcPts val="1000"/>
              </a:spcBef>
              <a:spcAft>
                <a:spcPts val="0"/>
              </a:spcAft>
              <a:buClr>
                <a:schemeClr val="dk1"/>
              </a:buClr>
              <a:buSzPts val="2800"/>
              <a:buFont typeface="Calibri"/>
              <a:buChar char="-"/>
            </a:pPr>
            <a:r>
              <a:rPr lang="en-US" b="1" dirty="0"/>
              <a:t>Delegate any MWA’s possible, to free up your time</a:t>
            </a:r>
            <a:endParaRPr dirty="0"/>
          </a:p>
          <a:p>
            <a:pPr marL="228600" lvl="0" indent="-228600" algn="l" rtl="0">
              <a:lnSpc>
                <a:spcPct val="90000"/>
              </a:lnSpc>
              <a:spcBef>
                <a:spcPts val="1000"/>
              </a:spcBef>
              <a:spcAft>
                <a:spcPts val="0"/>
              </a:spcAft>
              <a:buClr>
                <a:schemeClr val="dk1"/>
              </a:buClr>
              <a:buSzPts val="2800"/>
              <a:buFont typeface="Calibri"/>
              <a:buChar char="-"/>
            </a:pPr>
            <a:r>
              <a:rPr lang="en-US" b="1" dirty="0"/>
              <a:t>Focus on RGA’s and the Highest and Best Use of Your Time</a:t>
            </a:r>
            <a:endParaRPr dirty="0"/>
          </a:p>
          <a:p>
            <a:pPr marL="228600" lvl="0" indent="-228600" algn="l" rtl="0">
              <a:lnSpc>
                <a:spcPct val="90000"/>
              </a:lnSpc>
              <a:spcBef>
                <a:spcPts val="1000"/>
              </a:spcBef>
              <a:spcAft>
                <a:spcPts val="0"/>
              </a:spcAft>
              <a:buClr>
                <a:schemeClr val="dk1"/>
              </a:buClr>
              <a:buSzPts val="2800"/>
              <a:buFont typeface="Calibri"/>
              <a:buChar char="-"/>
            </a:pPr>
            <a:r>
              <a:rPr lang="en-US" b="1" dirty="0"/>
              <a:t>Are you ready for an Admin? </a:t>
            </a:r>
            <a:endParaRPr dirty="0"/>
          </a:p>
          <a:p>
            <a:pPr marL="228600" lvl="0" indent="-228600" algn="l" rtl="0">
              <a:lnSpc>
                <a:spcPct val="90000"/>
              </a:lnSpc>
              <a:spcBef>
                <a:spcPts val="1000"/>
              </a:spcBef>
              <a:spcAft>
                <a:spcPts val="0"/>
              </a:spcAft>
              <a:buClr>
                <a:schemeClr val="dk1"/>
              </a:buClr>
              <a:buSzPts val="2800"/>
              <a:buFont typeface="Calibri"/>
              <a:buChar char="-"/>
            </a:pPr>
            <a:r>
              <a:rPr lang="en-US" b="1" dirty="0"/>
              <a:t>Do you have Admin now but not using them to the level you could/should?</a:t>
            </a:r>
            <a:endParaRPr dirty="0"/>
          </a:p>
          <a:p>
            <a:pPr marL="0" lvl="0" indent="0" algn="l" rtl="0">
              <a:lnSpc>
                <a:spcPct val="90000"/>
              </a:lnSpc>
              <a:spcBef>
                <a:spcPts val="1000"/>
              </a:spcBef>
              <a:spcAft>
                <a:spcPts val="0"/>
              </a:spcAft>
              <a:buClr>
                <a:schemeClr val="dk1"/>
              </a:buClr>
              <a:buSzPts val="2800"/>
              <a:buNone/>
            </a:pPr>
            <a:endParaRPr b="1" dirty="0"/>
          </a:p>
          <a:p>
            <a:pPr marL="0" lvl="0" indent="0" algn="ctr" rtl="0">
              <a:lnSpc>
                <a:spcPct val="90000"/>
              </a:lnSpc>
              <a:spcBef>
                <a:spcPts val="1000"/>
              </a:spcBef>
              <a:spcAft>
                <a:spcPts val="0"/>
              </a:spcAft>
              <a:buClr>
                <a:schemeClr val="dk1"/>
              </a:buClr>
              <a:buSzPts val="3600"/>
              <a:buNone/>
            </a:pPr>
            <a:endParaRPr sz="3600" dirty="0">
              <a:solidFill>
                <a:srgbClr val="C00000"/>
              </a:solidFill>
            </a:endParaRPr>
          </a:p>
          <a:p>
            <a:pPr marL="0" lvl="0" indent="0" algn="l" rtl="0">
              <a:lnSpc>
                <a:spcPct val="90000"/>
              </a:lnSpc>
              <a:spcBef>
                <a:spcPts val="1000"/>
              </a:spcBef>
              <a:spcAft>
                <a:spcPts val="0"/>
              </a:spcAft>
              <a:buClr>
                <a:schemeClr val="dk1"/>
              </a:buClr>
              <a:buSzPts val="3600"/>
              <a:buNone/>
            </a:pPr>
            <a:endParaRPr sz="3600" dirty="0"/>
          </a:p>
        </p:txBody>
      </p:sp>
      <p:sp>
        <p:nvSpPr>
          <p:cNvPr id="170" name="Google Shape;170;p8"/>
          <p:cNvSpPr txBox="1"/>
          <p:nvPr/>
        </p:nvSpPr>
        <p:spPr>
          <a:xfrm>
            <a:off x="682580" y="1867437"/>
            <a:ext cx="1493950" cy="426073"/>
          </a:xfrm>
          <a:prstGeom prst="rect">
            <a:avLst/>
          </a:prstGeom>
          <a:solidFill>
            <a:srgbClr val="F2F2F2"/>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Calibri"/>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171" name="Google Shape;171;p8" descr="Logo, company name&#10;&#10;Description automatically generated"/>
          <p:cNvPicPr preferRelativeResize="0"/>
          <p:nvPr/>
        </p:nvPicPr>
        <p:blipFill rotWithShape="1">
          <a:blip r:embed="rId3">
            <a:alphaModFix/>
          </a:blip>
          <a:srcRect/>
          <a:stretch/>
        </p:blipFill>
        <p:spPr>
          <a:xfrm>
            <a:off x="225567" y="219209"/>
            <a:ext cx="1388474" cy="124451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2775337"/>
            <a:ext cx="11947316" cy="4788044"/>
          </a:xfrm>
        </p:spPr>
        <p:txBody>
          <a:bodyPr>
            <a:normAutofit/>
          </a:bodyPr>
          <a:lstStyle/>
          <a:p>
            <a:pPr marL="0" indent="0" algn="ctr">
              <a:buNone/>
            </a:pPr>
            <a:endParaRPr lang="en-US" sz="4400" b="1" dirty="0"/>
          </a:p>
          <a:p>
            <a:pPr marL="0" indent="0" algn="ctr">
              <a:buNone/>
            </a:pPr>
            <a:r>
              <a:rPr lang="en-US" sz="4400" b="1" dirty="0"/>
              <a:t>Utilizing </a:t>
            </a:r>
            <a:r>
              <a:rPr lang="en-US" sz="4400" b="1" dirty="0">
                <a:solidFill>
                  <a:srgbClr val="C00000"/>
                </a:solidFill>
              </a:rPr>
              <a:t>Admin Staff</a:t>
            </a:r>
            <a:endParaRPr lang="en-US" sz="36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8F050868-41D7-4C58-9FA2-8D0631D70AFC}"/>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91A2A60-6306-846E-5CE6-9F81B7E62077}"/>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3217276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244674" y="1904856"/>
            <a:ext cx="11947316" cy="4788044"/>
          </a:xfrm>
        </p:spPr>
        <p:txBody>
          <a:bodyPr>
            <a:normAutofit fontScale="85000" lnSpcReduction="20000"/>
          </a:bodyPr>
          <a:lstStyle/>
          <a:p>
            <a:pPr marL="0" indent="0" algn="ctr">
              <a:buNone/>
            </a:pPr>
            <a:endParaRPr lang="en-US" sz="4400" b="1" dirty="0"/>
          </a:p>
          <a:p>
            <a:pPr marL="0" indent="0" algn="ctr">
              <a:buNone/>
            </a:pPr>
            <a:r>
              <a:rPr lang="en-US" sz="4400" b="1" dirty="0"/>
              <a:t>Qualities I want in </a:t>
            </a:r>
            <a:r>
              <a:rPr lang="en-US" sz="4400" b="1" dirty="0">
                <a:solidFill>
                  <a:srgbClr val="C00000"/>
                </a:solidFill>
              </a:rPr>
              <a:t>an Admin</a:t>
            </a:r>
            <a:endParaRPr lang="en-US" sz="3600" dirty="0">
              <a:solidFill>
                <a:srgbClr val="C00000"/>
              </a:solidFill>
            </a:endParaRPr>
          </a:p>
          <a:p>
            <a:pPr marL="0" indent="0">
              <a:buNone/>
            </a:pPr>
            <a:endParaRPr lang="en-US" sz="3600" dirty="0"/>
          </a:p>
          <a:p>
            <a:r>
              <a:rPr lang="en-US" sz="3600" dirty="0"/>
              <a:t>Culture Fit</a:t>
            </a:r>
          </a:p>
          <a:p>
            <a:r>
              <a:rPr lang="en-US" sz="3600" dirty="0"/>
              <a:t>Detail Oriented</a:t>
            </a:r>
          </a:p>
          <a:p>
            <a:r>
              <a:rPr lang="en-US" sz="3600" dirty="0"/>
              <a:t>Reliable</a:t>
            </a:r>
          </a:p>
          <a:p>
            <a:r>
              <a:rPr lang="en-US" sz="3600" dirty="0"/>
              <a:t>Process and System driven</a:t>
            </a:r>
          </a:p>
          <a:p>
            <a:r>
              <a:rPr lang="en-US" sz="3600" dirty="0"/>
              <a:t>I’ll do whatever you tell me attitude </a:t>
            </a:r>
          </a:p>
          <a:p>
            <a:r>
              <a:rPr lang="en-US" sz="3600" dirty="0"/>
              <a:t>Positive and Warm personality</a:t>
            </a:r>
          </a:p>
          <a:p>
            <a:r>
              <a:rPr lang="en-US" sz="3600" dirty="0"/>
              <a:t>Coachable</a:t>
            </a:r>
          </a:p>
        </p:txBody>
      </p:sp>
      <p:sp>
        <p:nvSpPr>
          <p:cNvPr id="7" name="TextBox 6">
            <a:extLst>
              <a:ext uri="{FF2B5EF4-FFF2-40B4-BE49-F238E27FC236}">
                <a16:creationId xmlns:a16="http://schemas.microsoft.com/office/drawing/2014/main" id="{6900C7B2-DA31-401E-AB84-F67D155A89FB}"/>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30C4BD9-7679-F731-E485-1AB716C94739}"/>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449479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3062278"/>
            <a:ext cx="11947316" cy="2655482"/>
          </a:xfrm>
        </p:spPr>
        <p:txBody>
          <a:bodyPr>
            <a:normAutofit/>
          </a:bodyPr>
          <a:lstStyle/>
          <a:p>
            <a:pPr marL="0" indent="0" algn="ctr">
              <a:buNone/>
            </a:pPr>
            <a:endParaRPr lang="en-US" sz="4400" b="1" dirty="0"/>
          </a:p>
          <a:p>
            <a:pPr marL="0" indent="0" algn="ctr">
              <a:buNone/>
            </a:pPr>
            <a:r>
              <a:rPr lang="en-US" sz="4400" b="1" dirty="0"/>
              <a:t>What’s Your </a:t>
            </a:r>
            <a:r>
              <a:rPr lang="en-US" sz="4400" b="1" dirty="0">
                <a:solidFill>
                  <a:srgbClr val="C00000"/>
                </a:solidFill>
              </a:rPr>
              <a:t>Highest Leverage Activity</a:t>
            </a:r>
            <a:r>
              <a:rPr lang="en-US" sz="4400" b="1" dirty="0"/>
              <a:t>?</a:t>
            </a:r>
          </a:p>
          <a:p>
            <a:pPr marL="0" indent="0" algn="ctr">
              <a:buNone/>
            </a:pPr>
            <a:endParaRPr lang="en-US" sz="36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7B3B8D54-EE1F-8CBF-FF27-7AA4104050DD}"/>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526956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244684" y="1396856"/>
            <a:ext cx="11947316" cy="5461144"/>
          </a:xfrm>
        </p:spPr>
        <p:txBody>
          <a:bodyPr>
            <a:normAutofit/>
          </a:bodyPr>
          <a:lstStyle/>
          <a:p>
            <a:pPr marL="0" indent="0" algn="ctr">
              <a:buNone/>
            </a:pPr>
            <a:endParaRPr lang="en-US" sz="4400" b="1" dirty="0"/>
          </a:p>
          <a:p>
            <a:pPr marL="0" indent="0" algn="ctr">
              <a:buNone/>
            </a:pPr>
            <a:r>
              <a:rPr lang="en-US" sz="4400" b="1" dirty="0">
                <a:solidFill>
                  <a:srgbClr val="C00000"/>
                </a:solidFill>
              </a:rPr>
              <a:t>Structure</a:t>
            </a:r>
            <a:r>
              <a:rPr lang="en-US" sz="4400" b="1" dirty="0"/>
              <a:t> of Admin Position</a:t>
            </a:r>
            <a:endParaRPr lang="en-US" sz="3600" dirty="0"/>
          </a:p>
          <a:p>
            <a:pPr>
              <a:lnSpc>
                <a:spcPct val="160000"/>
              </a:lnSpc>
            </a:pPr>
            <a:r>
              <a:rPr lang="en-US" sz="3600" dirty="0"/>
              <a:t>9am to 5pm Mon- Friday (1 hour for lunch, AEP is different)</a:t>
            </a:r>
          </a:p>
          <a:p>
            <a:pPr>
              <a:lnSpc>
                <a:spcPct val="160000"/>
              </a:lnSpc>
            </a:pPr>
            <a:r>
              <a:rPr lang="en-US" sz="3600" dirty="0"/>
              <a:t>$14 to $22 per  hour</a:t>
            </a:r>
          </a:p>
          <a:p>
            <a:pPr>
              <a:lnSpc>
                <a:spcPct val="160000"/>
              </a:lnSpc>
            </a:pPr>
            <a:r>
              <a:rPr lang="en-US" sz="3600" dirty="0"/>
              <a:t>1</a:t>
            </a:r>
            <a:r>
              <a:rPr lang="en-US" sz="3600" baseline="30000" dirty="0"/>
              <a:t>st</a:t>
            </a:r>
            <a:r>
              <a:rPr lang="en-US" sz="3600" dirty="0"/>
              <a:t> year = 1 week </a:t>
            </a:r>
            <a:r>
              <a:rPr lang="en-US" sz="3600" b="1" i="1" u="sng" dirty="0"/>
              <a:t>time off</a:t>
            </a:r>
            <a:r>
              <a:rPr lang="en-US" sz="3600" dirty="0"/>
              <a:t>, 2</a:t>
            </a:r>
            <a:r>
              <a:rPr lang="en-US" sz="3600" baseline="30000" dirty="0"/>
              <a:t>nd</a:t>
            </a:r>
            <a:r>
              <a:rPr lang="en-US" sz="3600" dirty="0"/>
              <a:t> year = 2 weeks </a:t>
            </a:r>
            <a:r>
              <a:rPr lang="en-US" sz="3600" b="1" i="1" u="sng" dirty="0"/>
              <a:t>time off</a:t>
            </a:r>
          </a:p>
          <a:p>
            <a:pPr>
              <a:lnSpc>
                <a:spcPct val="160000"/>
              </a:lnSpc>
            </a:pPr>
            <a:r>
              <a:rPr lang="en-US" sz="3600" dirty="0"/>
              <a:t>Federal Holiday’s are paid time off typically after one year.</a:t>
            </a:r>
          </a:p>
        </p:txBody>
      </p:sp>
      <p:sp>
        <p:nvSpPr>
          <p:cNvPr id="7" name="TextBox 6">
            <a:extLst>
              <a:ext uri="{FF2B5EF4-FFF2-40B4-BE49-F238E27FC236}">
                <a16:creationId xmlns:a16="http://schemas.microsoft.com/office/drawing/2014/main" id="{567AD246-3316-415F-99C8-7AFCC5C79ED1}"/>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2E1FAF2A-D1C3-6AFE-E446-B0737EDF9C9E}"/>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3965967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1066656"/>
            <a:ext cx="11947316" cy="5702444"/>
          </a:xfrm>
        </p:spPr>
        <p:txBody>
          <a:bodyPr>
            <a:normAutofit lnSpcReduction="10000"/>
          </a:bodyPr>
          <a:lstStyle/>
          <a:p>
            <a:pPr marL="0" indent="0" algn="ctr">
              <a:buNone/>
            </a:pPr>
            <a:endParaRPr lang="en-US" sz="4400" b="1" dirty="0"/>
          </a:p>
          <a:p>
            <a:pPr marL="0" indent="0" algn="ctr">
              <a:buNone/>
            </a:pPr>
            <a:r>
              <a:rPr lang="en-US" sz="4400" b="1" dirty="0"/>
              <a:t>Admin’s Role and </a:t>
            </a:r>
            <a:r>
              <a:rPr lang="en-US" sz="4400" b="1" dirty="0">
                <a:solidFill>
                  <a:srgbClr val="C00000"/>
                </a:solidFill>
              </a:rPr>
              <a:t>Daily Tasks</a:t>
            </a:r>
            <a:endParaRPr lang="en-US" sz="3600" dirty="0">
              <a:solidFill>
                <a:srgbClr val="C00000"/>
              </a:solidFill>
            </a:endParaRPr>
          </a:p>
          <a:p>
            <a:pPr marL="0" indent="0">
              <a:buNone/>
            </a:pPr>
            <a:endParaRPr lang="en-US" sz="3600" dirty="0"/>
          </a:p>
          <a:p>
            <a:r>
              <a:rPr lang="en-US" sz="3600" dirty="0"/>
              <a:t>The “Do whatever I say Clause”. </a:t>
            </a:r>
          </a:p>
          <a:p>
            <a:r>
              <a:rPr lang="en-US" sz="3600" dirty="0"/>
              <a:t>Answer all inbound phone calls and direct traffic.</a:t>
            </a:r>
          </a:p>
          <a:p>
            <a:r>
              <a:rPr lang="en-US" sz="3600" dirty="0"/>
              <a:t>All client service requests</a:t>
            </a:r>
            <a:r>
              <a:rPr lang="en-US" sz="4800" dirty="0"/>
              <a:t> </a:t>
            </a:r>
            <a:r>
              <a:rPr lang="en-US" sz="2400" dirty="0"/>
              <a:t>(ID cards, billing, </a:t>
            </a:r>
            <a:r>
              <a:rPr lang="en-US" sz="2400" dirty="0" err="1"/>
              <a:t>pmts</a:t>
            </a:r>
            <a:r>
              <a:rPr lang="en-US" sz="2400" dirty="0"/>
              <a:t>, general, drug list </a:t>
            </a:r>
            <a:r>
              <a:rPr lang="en-US" sz="2400" dirty="0" err="1"/>
              <a:t>etc</a:t>
            </a:r>
            <a:r>
              <a:rPr lang="en-US" sz="2400" dirty="0"/>
              <a:t> )</a:t>
            </a:r>
          </a:p>
          <a:p>
            <a:r>
              <a:rPr lang="en-US" sz="3600" dirty="0"/>
              <a:t>Data management (input and maintain it)</a:t>
            </a:r>
          </a:p>
          <a:p>
            <a:r>
              <a:rPr lang="en-US" sz="3600" dirty="0"/>
              <a:t>Outbound calls on my behalf to clients and Carriers.</a:t>
            </a:r>
          </a:p>
          <a:p>
            <a:r>
              <a:rPr lang="en-US" sz="3600" dirty="0"/>
              <a:t>ANYTHING that you can teach them that frees up time. </a:t>
            </a:r>
          </a:p>
          <a:p>
            <a:endParaRPr lang="en-US" sz="2400" dirty="0"/>
          </a:p>
          <a:p>
            <a:endParaRPr lang="en-US" sz="3600" dirty="0"/>
          </a:p>
        </p:txBody>
      </p:sp>
      <p:sp>
        <p:nvSpPr>
          <p:cNvPr id="7" name="TextBox 6">
            <a:extLst>
              <a:ext uri="{FF2B5EF4-FFF2-40B4-BE49-F238E27FC236}">
                <a16:creationId xmlns:a16="http://schemas.microsoft.com/office/drawing/2014/main" id="{399F9C08-4E72-4A3A-8860-D343054153C8}"/>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5632E5A-E62A-97A1-5144-4B98135CB2EC}"/>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85883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1142856"/>
            <a:ext cx="11947316" cy="4788044"/>
          </a:xfrm>
        </p:spPr>
        <p:txBody>
          <a:bodyPr>
            <a:normAutofit/>
          </a:bodyPr>
          <a:lstStyle/>
          <a:p>
            <a:pPr marL="0" indent="0" algn="ctr">
              <a:buNone/>
            </a:pPr>
            <a:endParaRPr lang="en-US" sz="4400" b="1" dirty="0"/>
          </a:p>
          <a:p>
            <a:pPr marL="0" indent="0" algn="ctr">
              <a:buNone/>
            </a:pPr>
            <a:r>
              <a:rPr lang="en-US" sz="4400" b="1" dirty="0"/>
              <a:t>Value of </a:t>
            </a:r>
            <a:r>
              <a:rPr lang="en-US" sz="4400" b="1" dirty="0">
                <a:solidFill>
                  <a:srgbClr val="C00000"/>
                </a:solidFill>
              </a:rPr>
              <a:t>your time</a:t>
            </a:r>
            <a:r>
              <a:rPr lang="en-US" sz="4400" b="1" dirty="0"/>
              <a:t>. </a:t>
            </a:r>
            <a:endParaRPr lang="en-US" sz="3600" dirty="0"/>
          </a:p>
          <a:p>
            <a:pPr marL="0" indent="0">
              <a:buNone/>
            </a:pPr>
            <a:endParaRPr lang="en-US" sz="3600" dirty="0"/>
          </a:p>
          <a:p>
            <a:r>
              <a:rPr lang="en-US" dirty="0"/>
              <a:t>Average 1</a:t>
            </a:r>
            <a:r>
              <a:rPr lang="en-US" baseline="30000" dirty="0"/>
              <a:t>st</a:t>
            </a:r>
            <a:r>
              <a:rPr lang="en-US" dirty="0"/>
              <a:t> year commission = let’s say $500</a:t>
            </a:r>
          </a:p>
          <a:p>
            <a:r>
              <a:rPr lang="en-US" dirty="0"/>
              <a:t>Close ratio per set appt = 35% </a:t>
            </a:r>
            <a:r>
              <a:rPr lang="en-US" dirty="0">
                <a:sym typeface="Wingdings" panose="05000000000000000000" pitchFamily="2" charset="2"/>
              </a:rPr>
              <a:t>time is worth $150 per hour. </a:t>
            </a:r>
          </a:p>
          <a:p>
            <a:r>
              <a:rPr lang="en-US" dirty="0">
                <a:sym typeface="Wingdings" panose="05000000000000000000" pitchFamily="2" charset="2"/>
              </a:rPr>
              <a:t>Non selling tasks during selling hours cost you $150 per hour in lost revenue. </a:t>
            </a:r>
          </a:p>
          <a:p>
            <a:r>
              <a:rPr lang="en-US" dirty="0">
                <a:sym typeface="Wingdings" panose="05000000000000000000" pitchFamily="2" charset="2"/>
              </a:rPr>
              <a:t>Assess where you are at currently. </a:t>
            </a:r>
            <a:endParaRPr lang="en-US" dirty="0"/>
          </a:p>
        </p:txBody>
      </p:sp>
      <p:sp>
        <p:nvSpPr>
          <p:cNvPr id="7" name="TextBox 6">
            <a:extLst>
              <a:ext uri="{FF2B5EF4-FFF2-40B4-BE49-F238E27FC236}">
                <a16:creationId xmlns:a16="http://schemas.microsoft.com/office/drawing/2014/main" id="{BABC0717-C154-4C32-B04A-AFFF45EBF490}"/>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6C7C0B4B-EC96-00FF-989D-31D368ABE1FE}"/>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995586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1688641"/>
            <a:ext cx="11947316" cy="4788044"/>
          </a:xfrm>
        </p:spPr>
        <p:txBody>
          <a:bodyPr>
            <a:normAutofit fontScale="92500" lnSpcReduction="10000"/>
          </a:bodyPr>
          <a:lstStyle/>
          <a:p>
            <a:pPr marL="0" indent="0" algn="ctr">
              <a:buNone/>
            </a:pPr>
            <a:endParaRPr lang="en-US" sz="4400" b="1" dirty="0"/>
          </a:p>
          <a:p>
            <a:pPr marL="0" indent="0" algn="ctr">
              <a:buNone/>
            </a:pPr>
            <a:r>
              <a:rPr lang="en-US" sz="4400" b="1" dirty="0"/>
              <a:t>Managing and </a:t>
            </a:r>
            <a:r>
              <a:rPr lang="en-US" sz="4400" b="1" dirty="0">
                <a:solidFill>
                  <a:srgbClr val="C00000"/>
                </a:solidFill>
              </a:rPr>
              <a:t>Leading Staff</a:t>
            </a:r>
            <a:endParaRPr lang="en-US" sz="3600" dirty="0">
              <a:solidFill>
                <a:srgbClr val="C00000"/>
              </a:solidFill>
            </a:endParaRPr>
          </a:p>
          <a:p>
            <a:pPr marL="0" indent="0">
              <a:buNone/>
            </a:pPr>
            <a:endParaRPr lang="en-US" sz="3600" dirty="0"/>
          </a:p>
          <a:p>
            <a:pPr marL="742950" indent="-742950">
              <a:buFont typeface="+mj-lt"/>
              <a:buAutoNum type="arabicPeriod"/>
            </a:pPr>
            <a:r>
              <a:rPr lang="en-US" sz="3000" dirty="0"/>
              <a:t>Appreciation is #1. Use your words . . . It matters.</a:t>
            </a:r>
          </a:p>
          <a:p>
            <a:pPr marL="742950" indent="-742950">
              <a:buFont typeface="+mj-lt"/>
              <a:buAutoNum type="arabicPeriod"/>
            </a:pPr>
            <a:r>
              <a:rPr lang="en-US" sz="3000" dirty="0"/>
              <a:t>Make it fun! Get a bell.</a:t>
            </a:r>
          </a:p>
          <a:p>
            <a:pPr marL="742950" indent="-742950">
              <a:buFont typeface="+mj-lt"/>
              <a:buAutoNum type="arabicPeriod"/>
            </a:pPr>
            <a:r>
              <a:rPr lang="en-US" sz="3000" dirty="0"/>
              <a:t>Bonus cash or unexpected time off</a:t>
            </a:r>
          </a:p>
          <a:p>
            <a:pPr marL="742950" indent="-742950">
              <a:buFont typeface="+mj-lt"/>
              <a:buAutoNum type="arabicPeriod"/>
            </a:pPr>
            <a:r>
              <a:rPr lang="en-US" sz="3000" dirty="0"/>
              <a:t>Correct flaws or shortcoming head on immediately</a:t>
            </a:r>
          </a:p>
          <a:p>
            <a:pPr marL="742950" indent="-742950">
              <a:buFont typeface="+mj-lt"/>
              <a:buAutoNum type="arabicPeriod"/>
            </a:pPr>
            <a:r>
              <a:rPr lang="en-US" sz="3000" dirty="0"/>
              <a:t>Enforce the laws of the office</a:t>
            </a:r>
          </a:p>
          <a:p>
            <a:pPr marL="742950" indent="-742950">
              <a:buFont typeface="+mj-lt"/>
              <a:buAutoNum type="arabicPeriod"/>
            </a:pPr>
            <a:r>
              <a:rPr lang="en-US" sz="3000" dirty="0"/>
              <a:t>Get feedback often. Monthly feedback meetings. </a:t>
            </a:r>
          </a:p>
        </p:txBody>
      </p:sp>
      <p:sp>
        <p:nvSpPr>
          <p:cNvPr id="7" name="TextBox 6">
            <a:extLst>
              <a:ext uri="{FF2B5EF4-FFF2-40B4-BE49-F238E27FC236}">
                <a16:creationId xmlns:a16="http://schemas.microsoft.com/office/drawing/2014/main" id="{B4C16AB6-EB19-47D1-90DC-E5D868EDB6E0}"/>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37819D97-B14A-0EA7-D698-A905F2706EE2}"/>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5645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244684" y="1688641"/>
            <a:ext cx="11947316" cy="4788044"/>
          </a:xfrm>
        </p:spPr>
        <p:txBody>
          <a:bodyPr>
            <a:normAutofit fontScale="92500" lnSpcReduction="10000"/>
          </a:bodyPr>
          <a:lstStyle/>
          <a:p>
            <a:pPr marL="0" indent="0" algn="ctr">
              <a:buNone/>
            </a:pPr>
            <a:endParaRPr lang="en-US" sz="4400" b="1" dirty="0"/>
          </a:p>
          <a:p>
            <a:pPr marL="0" indent="0" algn="ctr">
              <a:buNone/>
            </a:pPr>
            <a:r>
              <a:rPr lang="en-US" sz="4400" b="1" dirty="0"/>
              <a:t>Our Office’s “ </a:t>
            </a:r>
            <a:r>
              <a:rPr lang="en-US" sz="4400" b="1" dirty="0">
                <a:solidFill>
                  <a:srgbClr val="C00000"/>
                </a:solidFill>
              </a:rPr>
              <a:t>Mottos to live by”. </a:t>
            </a:r>
            <a:endParaRPr lang="en-US" sz="3600" dirty="0">
              <a:solidFill>
                <a:srgbClr val="C00000"/>
              </a:solidFill>
            </a:endParaRPr>
          </a:p>
          <a:p>
            <a:pPr marL="0" indent="0">
              <a:buNone/>
            </a:pPr>
            <a:endParaRPr lang="en-US" sz="3600" dirty="0"/>
          </a:p>
          <a:p>
            <a:pPr marL="742950" indent="-742950">
              <a:buFont typeface="+mj-lt"/>
              <a:buAutoNum type="arabicPeriod"/>
            </a:pPr>
            <a:r>
              <a:rPr lang="en-US" sz="3600" dirty="0"/>
              <a:t>Just do the next right thing. </a:t>
            </a:r>
          </a:p>
          <a:p>
            <a:pPr marL="742950" indent="-742950">
              <a:buFont typeface="+mj-lt"/>
              <a:buAutoNum type="arabicPeriod"/>
            </a:pPr>
            <a:r>
              <a:rPr lang="en-US" sz="3600" dirty="0"/>
              <a:t>Nobody likes to be SOLD and everyone loves to buy. </a:t>
            </a:r>
          </a:p>
          <a:p>
            <a:pPr marL="742950" indent="-742950">
              <a:buFont typeface="+mj-lt"/>
              <a:buAutoNum type="arabicPeriod"/>
            </a:pPr>
            <a:r>
              <a:rPr lang="en-US" sz="3600" dirty="0"/>
              <a:t>People make decisions on emotion and back them up with logic. </a:t>
            </a:r>
          </a:p>
          <a:p>
            <a:pPr marL="742950" indent="-742950">
              <a:buFont typeface="+mj-lt"/>
              <a:buAutoNum type="arabicPeriod"/>
            </a:pPr>
            <a:r>
              <a:rPr lang="en-US" sz="3600" dirty="0"/>
              <a:t>Thinking will not overcome your fear. Taking action will!</a:t>
            </a:r>
          </a:p>
          <a:p>
            <a:pPr marL="742950" indent="-742950">
              <a:buFont typeface="+mj-lt"/>
              <a:buAutoNum type="arabicPeriod"/>
            </a:pPr>
            <a:r>
              <a:rPr lang="en-US" sz="3600" dirty="0"/>
              <a:t>Whether you think you can or think you can’t, you’re right!</a:t>
            </a:r>
          </a:p>
        </p:txBody>
      </p:sp>
      <p:sp>
        <p:nvSpPr>
          <p:cNvPr id="7" name="TextBox 6">
            <a:extLst>
              <a:ext uri="{FF2B5EF4-FFF2-40B4-BE49-F238E27FC236}">
                <a16:creationId xmlns:a16="http://schemas.microsoft.com/office/drawing/2014/main" id="{31A96800-A32A-4A60-BD89-8CCA8A68D790}"/>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ADC2673C-FF59-411A-34BC-26E27964D1C3}"/>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82803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2775337"/>
            <a:ext cx="11947316" cy="4788044"/>
          </a:xfrm>
        </p:spPr>
        <p:txBody>
          <a:bodyPr>
            <a:normAutofit/>
          </a:bodyPr>
          <a:lstStyle/>
          <a:p>
            <a:pPr marL="0" indent="0" algn="ctr">
              <a:buNone/>
            </a:pPr>
            <a:endParaRPr lang="en-US" sz="4400" b="1" dirty="0"/>
          </a:p>
          <a:p>
            <a:pPr marL="0" indent="0" algn="ctr">
              <a:buNone/>
            </a:pPr>
            <a:r>
              <a:rPr lang="en-US" sz="4400" b="1" dirty="0"/>
              <a:t>5 Laws of the </a:t>
            </a:r>
            <a:r>
              <a:rPr lang="en-US" sz="4400" b="1" dirty="0">
                <a:solidFill>
                  <a:srgbClr val="C00000"/>
                </a:solidFill>
              </a:rPr>
              <a:t>Office</a:t>
            </a:r>
            <a:endParaRPr lang="en-US" sz="36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64D3BB0F-3DCD-4568-A38E-179462717852}"/>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540F08B-7588-703A-82DF-2AEA61672103}"/>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19415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244674" y="1904856"/>
            <a:ext cx="11947316" cy="4788044"/>
          </a:xfrm>
        </p:spPr>
        <p:txBody>
          <a:bodyPr>
            <a:normAutofit/>
          </a:bodyPr>
          <a:lstStyle/>
          <a:p>
            <a:pPr marL="0" indent="0" algn="ctr">
              <a:buNone/>
            </a:pPr>
            <a:endParaRPr lang="en-US" sz="4400" b="1" dirty="0"/>
          </a:p>
          <a:p>
            <a:pPr marL="0" indent="0" algn="ctr">
              <a:buNone/>
            </a:pPr>
            <a:r>
              <a:rPr lang="en-US" sz="4400" b="1" dirty="0"/>
              <a:t>Law 1: A Positive </a:t>
            </a:r>
            <a:r>
              <a:rPr lang="en-US" sz="4400" b="1" dirty="0">
                <a:solidFill>
                  <a:srgbClr val="C00000"/>
                </a:solidFill>
              </a:rPr>
              <a:t>Can-Do </a:t>
            </a:r>
            <a:r>
              <a:rPr lang="en-US" sz="4400" b="1" dirty="0"/>
              <a:t>Attitude</a:t>
            </a:r>
            <a:endParaRPr lang="en-US" sz="4800" dirty="0"/>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No drama or negativity allowed. </a:t>
            </a:r>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No complaining of any kind – we are problem solvers, complaining gets us no-where.</a:t>
            </a:r>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No gossip about others or each other</a:t>
            </a:r>
          </a:p>
          <a:p>
            <a:pPr>
              <a:lnSpc>
                <a:spcPct val="150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ZERO negativity is tolerated</a:t>
            </a:r>
          </a:p>
        </p:txBody>
      </p:sp>
      <p:sp>
        <p:nvSpPr>
          <p:cNvPr id="7" name="TextBox 6">
            <a:extLst>
              <a:ext uri="{FF2B5EF4-FFF2-40B4-BE49-F238E27FC236}">
                <a16:creationId xmlns:a16="http://schemas.microsoft.com/office/drawing/2014/main" id="{C3F6EEB4-9FA7-434C-A2D1-C35F33BD3C8A}"/>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76939D68-F5D7-90A5-89EB-63B0E5E1A130}"/>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368652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244674" y="1904856"/>
            <a:ext cx="11947316" cy="4788044"/>
          </a:xfrm>
        </p:spPr>
        <p:txBody>
          <a:bodyPr>
            <a:normAutofit/>
          </a:bodyPr>
          <a:lstStyle/>
          <a:p>
            <a:pPr marL="0" indent="0" algn="ctr">
              <a:buNone/>
            </a:pPr>
            <a:endParaRPr lang="en-US" sz="4400" b="1" dirty="0"/>
          </a:p>
          <a:p>
            <a:pPr marL="0" indent="0" algn="ctr">
              <a:buNone/>
            </a:pPr>
            <a:r>
              <a:rPr lang="en-US" sz="4400" b="1" dirty="0"/>
              <a:t>Law 2: Be </a:t>
            </a:r>
            <a:r>
              <a:rPr lang="en-US" sz="4400" b="1" dirty="0">
                <a:solidFill>
                  <a:srgbClr val="C00000"/>
                </a:solidFill>
              </a:rPr>
              <a:t>Reliable</a:t>
            </a:r>
            <a:endParaRPr lang="en-US" sz="4800" dirty="0">
              <a:solidFill>
                <a:srgbClr val="C00000"/>
              </a:solidFill>
            </a:endParaRPr>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Show up ON TIME every singl</a:t>
            </a:r>
            <a:r>
              <a:rPr lang="en-US" dirty="0">
                <a:latin typeface="Calibri" panose="020F0502020204030204" pitchFamily="34" charset="0"/>
                <a:ea typeface="Calibri" panose="020F0502020204030204" pitchFamily="34" charset="0"/>
                <a:cs typeface="Times New Roman" panose="02020603050405020304" pitchFamily="18" charset="0"/>
              </a:rPr>
              <a:t>e day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Don’t leave the office </a:t>
            </a:r>
            <a:r>
              <a:rPr lang="en-US" dirty="0">
                <a:latin typeface="Calibri" panose="020F0502020204030204" pitchFamily="34" charset="0"/>
                <a:ea typeface="Calibri" panose="020F0502020204030204" pitchFamily="34" charset="0"/>
                <a:cs typeface="Times New Roman" panose="02020603050405020304" pitchFamily="18" charset="0"/>
              </a:rPr>
              <a:t>without text message or email permission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9C4EF3D-AA29-4DE8-A08B-7868A6314299}"/>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BC73388D-2284-50FF-F728-CEA390D155E4}"/>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3534150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244674" y="1904856"/>
            <a:ext cx="11947316" cy="4788044"/>
          </a:xfrm>
        </p:spPr>
        <p:txBody>
          <a:bodyPr>
            <a:normAutofit/>
          </a:bodyPr>
          <a:lstStyle/>
          <a:p>
            <a:pPr marL="0" indent="0" algn="ctr">
              <a:buNone/>
            </a:pPr>
            <a:endParaRPr lang="en-US" sz="4400" b="1" dirty="0"/>
          </a:p>
          <a:p>
            <a:pPr marL="0" indent="0" algn="ctr">
              <a:buNone/>
            </a:pPr>
            <a:r>
              <a:rPr lang="en-US" sz="4400" b="1" dirty="0"/>
              <a:t>Law 3: </a:t>
            </a:r>
            <a:r>
              <a:rPr lang="en-US" sz="4400" b="1" dirty="0">
                <a:solidFill>
                  <a:srgbClr val="C00000"/>
                </a:solidFill>
              </a:rPr>
              <a:t>Work Ethic</a:t>
            </a:r>
            <a:endParaRPr lang="en-US" sz="4800" dirty="0">
              <a:solidFill>
                <a:srgbClr val="C00000"/>
              </a:solidFill>
            </a:endParaRPr>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Go the extra mile – put in the work!</a:t>
            </a:r>
          </a:p>
          <a:p>
            <a:pPr>
              <a:lnSpc>
                <a:spcPct val="150000"/>
              </a:lnSpc>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Study off the job to perfect your craft</a:t>
            </a:r>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110% effort even when you don’t feel like it . . . Persistence wins!</a:t>
            </a:r>
          </a:p>
          <a:p>
            <a:pPr marL="0" indent="0">
              <a:lnSpc>
                <a:spcPct val="150000"/>
              </a:lnSpc>
              <a:spcBef>
                <a:spcPts val="0"/>
              </a:spcBef>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8E5A268-BBD6-494B-8810-4D2A83DE933F}"/>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B348335A-E55A-EEA9-E3E7-39AB4C0F9418}"/>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186312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1346056"/>
            <a:ext cx="11947316" cy="5346844"/>
          </a:xfrm>
        </p:spPr>
        <p:txBody>
          <a:bodyPr>
            <a:normAutofit lnSpcReduction="10000"/>
          </a:bodyPr>
          <a:lstStyle/>
          <a:p>
            <a:pPr marL="0" indent="0" algn="ctr">
              <a:buNone/>
            </a:pPr>
            <a:endParaRPr lang="en-US" sz="4400" b="1" dirty="0"/>
          </a:p>
          <a:p>
            <a:pPr marL="0" indent="0" algn="ctr">
              <a:buNone/>
            </a:pPr>
            <a:r>
              <a:rPr lang="en-US" sz="4400" b="1" dirty="0"/>
              <a:t>Law 4: </a:t>
            </a:r>
            <a:r>
              <a:rPr lang="en-US" sz="4400" b="1" dirty="0">
                <a:solidFill>
                  <a:srgbClr val="C00000"/>
                </a:solidFill>
              </a:rPr>
              <a:t>Coachable</a:t>
            </a:r>
            <a:endParaRPr lang="en-US" sz="4800" dirty="0">
              <a:solidFill>
                <a:srgbClr val="C00000"/>
              </a:solidFill>
            </a:endParaRPr>
          </a:p>
          <a:p>
            <a:pPr>
              <a:lnSpc>
                <a:spcPct val="160000"/>
              </a:lnSpc>
              <a:spcBef>
                <a:spcPts val="0"/>
              </a:spcBef>
            </a:pPr>
            <a:r>
              <a:rPr lang="en-US" dirty="0">
                <a:latin typeface="Calibri" panose="020F0502020204030204" pitchFamily="34" charset="0"/>
                <a:cs typeface="Times New Roman" panose="02020603050405020304" pitchFamily="18" charset="0"/>
              </a:rPr>
              <a:t>Actively seek advice and actions that you can implement to get better</a:t>
            </a:r>
          </a:p>
          <a:p>
            <a:pPr>
              <a:lnSpc>
                <a:spcPct val="160000"/>
              </a:lnSpc>
              <a:spcBef>
                <a:spcPts val="0"/>
              </a:spcBef>
            </a:pPr>
            <a:r>
              <a:rPr lang="en-US" dirty="0">
                <a:latin typeface="Calibri" panose="020F0502020204030204" pitchFamily="34" charset="0"/>
                <a:cs typeface="Times New Roman" panose="02020603050405020304" pitchFamily="18" charset="0"/>
              </a:rPr>
              <a:t>When Josh talks, listen actively, take notes, and make action plans to fulfill directives given to you. </a:t>
            </a:r>
          </a:p>
          <a:p>
            <a:pPr>
              <a:lnSpc>
                <a:spcPct val="160000"/>
              </a:lnSpc>
              <a:spcBef>
                <a:spcPts val="0"/>
              </a:spcBef>
            </a:pPr>
            <a:r>
              <a:rPr lang="en-US" dirty="0">
                <a:latin typeface="Calibri" panose="020F0502020204030204" pitchFamily="34" charset="0"/>
                <a:cs typeface="Times New Roman" panose="02020603050405020304" pitchFamily="18" charset="0"/>
              </a:rPr>
              <a:t>We do things the CPI way, exactly as instructed. If ideas or suggestions on how to improve, present idea to Josh for consideration. </a:t>
            </a:r>
          </a:p>
          <a:p>
            <a:pPr>
              <a:lnSpc>
                <a:spcPct val="160000"/>
              </a:lnSpc>
              <a:spcBef>
                <a:spcPts val="0"/>
              </a:spcBef>
              <a:spcAft>
                <a:spcPts val="800"/>
              </a:spcAft>
            </a:pPr>
            <a:r>
              <a:rPr lang="en-US" dirty="0">
                <a:latin typeface="Calibri" panose="020F0502020204030204" pitchFamily="34" charset="0"/>
                <a:cs typeface="Times New Roman" panose="02020603050405020304" pitchFamily="18" charset="0"/>
              </a:rPr>
              <a:t>Show up ready to learn, listen and implement action items daily. </a:t>
            </a:r>
          </a:p>
          <a:p>
            <a:pPr marL="0" indent="0">
              <a:lnSpc>
                <a:spcPct val="150000"/>
              </a:lnSpc>
              <a:spcBef>
                <a:spcPts val="0"/>
              </a:spcBef>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26AC47F0-23BE-48E1-86AC-693513473CAC}"/>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720DD0F-6C9D-A8E2-7180-658D8F62175D}"/>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236039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2513877"/>
            <a:ext cx="11947316" cy="2655482"/>
          </a:xfrm>
        </p:spPr>
        <p:txBody>
          <a:bodyPr>
            <a:normAutofit/>
          </a:bodyPr>
          <a:lstStyle/>
          <a:p>
            <a:pPr marL="0" indent="0" algn="ctr">
              <a:buNone/>
            </a:pPr>
            <a:endParaRPr lang="en-US" sz="4400" dirty="0"/>
          </a:p>
          <a:p>
            <a:pPr marL="0" indent="0" algn="ctr">
              <a:buNone/>
            </a:pPr>
            <a:r>
              <a:rPr lang="en-US" sz="4400" b="1" dirty="0">
                <a:solidFill>
                  <a:srgbClr val="C00000"/>
                </a:solidFill>
              </a:rPr>
              <a:t>What Activity </a:t>
            </a:r>
            <a:r>
              <a:rPr lang="en-US" sz="4400" b="1" dirty="0"/>
              <a:t>do you do, that takes the least amount of time to get you the </a:t>
            </a:r>
            <a:r>
              <a:rPr lang="en-US" sz="4400" b="1" dirty="0">
                <a:solidFill>
                  <a:srgbClr val="C00000"/>
                </a:solidFill>
              </a:rPr>
              <a:t>HIGHEST RESULT</a:t>
            </a:r>
            <a:r>
              <a:rPr lang="en-US" sz="4400" b="1" dirty="0"/>
              <a:t>?</a:t>
            </a:r>
          </a:p>
          <a:p>
            <a:pPr marL="0" indent="0" algn="ctr">
              <a:buNone/>
            </a:pPr>
            <a:endParaRPr lang="en-US" sz="36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7D63C238-7F47-756A-B63A-52C6D1BB4526}"/>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180023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244684" y="1688641"/>
            <a:ext cx="11947316" cy="4788044"/>
          </a:xfrm>
        </p:spPr>
        <p:txBody>
          <a:bodyPr>
            <a:normAutofit/>
          </a:bodyPr>
          <a:lstStyle/>
          <a:p>
            <a:pPr marL="0" indent="0" algn="ctr">
              <a:buNone/>
            </a:pPr>
            <a:endParaRPr lang="en-US" sz="4400" b="1" dirty="0"/>
          </a:p>
          <a:p>
            <a:pPr marL="0" indent="0" algn="ctr">
              <a:buNone/>
            </a:pPr>
            <a:r>
              <a:rPr lang="en-US" sz="4400" b="1" dirty="0"/>
              <a:t>Law 5: </a:t>
            </a:r>
            <a:r>
              <a:rPr lang="en-US" sz="4400" b="1" dirty="0">
                <a:solidFill>
                  <a:srgbClr val="C00000"/>
                </a:solidFill>
              </a:rPr>
              <a:t>Integrity</a:t>
            </a:r>
          </a:p>
          <a:p>
            <a:pPr marL="0" indent="0" algn="ctr">
              <a:buNone/>
            </a:pPr>
            <a:endParaRPr lang="en-US" sz="4800" dirty="0"/>
          </a:p>
          <a:p>
            <a:pPr>
              <a:lnSpc>
                <a:spcPct val="150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We do what’s right for the customer, regardless of how it affects your bottom line, or our bottom line. “JUST DO THE NEXT RIGHT THING”.</a:t>
            </a:r>
          </a:p>
          <a:p>
            <a:pPr marL="0" indent="0">
              <a:lnSpc>
                <a:spcPct val="150000"/>
              </a:lnSpc>
              <a:spcBef>
                <a:spcPts val="0"/>
              </a:spcBef>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964643F-71BC-4489-8BF9-4449E32CEA99}"/>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345E11FC-3271-1CD3-88C2-CC7DEB5BD8D4}"/>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37727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353074" y="2513877"/>
            <a:ext cx="11947316" cy="2655482"/>
          </a:xfrm>
        </p:spPr>
        <p:txBody>
          <a:bodyPr>
            <a:normAutofit/>
          </a:bodyPr>
          <a:lstStyle/>
          <a:p>
            <a:pPr marL="0" indent="0" algn="ctr">
              <a:buNone/>
            </a:pPr>
            <a:endParaRPr lang="en-US" sz="4400" dirty="0"/>
          </a:p>
          <a:p>
            <a:pPr marL="0" indent="0" algn="ctr">
              <a:buNone/>
            </a:pPr>
            <a:r>
              <a:rPr lang="en-US" sz="4400" b="1" dirty="0"/>
              <a:t>What is the </a:t>
            </a:r>
            <a:r>
              <a:rPr lang="en-US" sz="4400" b="1" dirty="0">
                <a:solidFill>
                  <a:srgbClr val="C00000"/>
                </a:solidFill>
              </a:rPr>
              <a:t>HIGHEST</a:t>
            </a:r>
            <a:r>
              <a:rPr lang="en-US" sz="4400" b="1" dirty="0"/>
              <a:t> and </a:t>
            </a:r>
            <a:r>
              <a:rPr lang="en-US" sz="4400" b="1" dirty="0">
                <a:solidFill>
                  <a:srgbClr val="C00000"/>
                </a:solidFill>
              </a:rPr>
              <a:t>BEST</a:t>
            </a:r>
            <a:r>
              <a:rPr lang="en-US" sz="4400" b="1" dirty="0"/>
              <a:t> use of my time right now?</a:t>
            </a:r>
          </a:p>
          <a:p>
            <a:pPr marL="0" indent="0" algn="ctr">
              <a:buNone/>
            </a:pPr>
            <a:endParaRPr lang="en-US" sz="36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ACBB71F3-466A-8CCD-96C4-802599CD5535}"/>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25352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1332374"/>
            <a:ext cx="11947316" cy="2096626"/>
          </a:xfrm>
        </p:spPr>
        <p:txBody>
          <a:bodyPr>
            <a:normAutofit/>
          </a:bodyPr>
          <a:lstStyle/>
          <a:p>
            <a:pPr marL="0" indent="0" algn="ctr">
              <a:buNone/>
            </a:pPr>
            <a:endParaRPr lang="en-US" sz="4400" dirty="0"/>
          </a:p>
          <a:p>
            <a:pPr marL="0" indent="0" algn="ctr">
              <a:buNone/>
            </a:pPr>
            <a:r>
              <a:rPr lang="en-US" sz="3200" b="1" dirty="0"/>
              <a:t>Hourly Value of Your Time = </a:t>
            </a:r>
          </a:p>
          <a:p>
            <a:pPr marL="0" indent="0" algn="ctr">
              <a:buNone/>
            </a:pPr>
            <a:r>
              <a:rPr lang="en-US" sz="3200" dirty="0">
                <a:solidFill>
                  <a:srgbClr val="C00000"/>
                </a:solidFill>
              </a:rPr>
              <a:t>Avg. Results of Your Highest Leverage Activity Performed for one hour. </a:t>
            </a:r>
          </a:p>
          <a:p>
            <a:pPr marL="0" indent="0" algn="ctr">
              <a:buNone/>
            </a:pPr>
            <a:endParaRPr lang="en-US" sz="3600" dirty="0">
              <a:solidFill>
                <a:srgbClr val="C00000"/>
              </a:solidFill>
            </a:endParaRPr>
          </a:p>
          <a:p>
            <a:pPr marL="0" indent="0">
              <a:buNone/>
            </a:pPr>
            <a:endParaRPr lang="en-US" sz="32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4BFE9C3-BCA5-43CB-BC1E-04E3BAF4C1BD}"/>
              </a:ext>
            </a:extLst>
          </p:cNvPr>
          <p:cNvSpPr txBox="1"/>
          <p:nvPr/>
        </p:nvSpPr>
        <p:spPr>
          <a:xfrm>
            <a:off x="851089" y="3336916"/>
            <a:ext cx="398402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Example 1: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Conducting New Sales Calls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Average Commission Per Sale = $500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Average Close Rate = 40%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Hourly Value of Your Time = $200/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01A0A791-86E4-7FA0-28FC-1BC675DC342B}"/>
              </a:ext>
            </a:extLst>
          </p:cNvPr>
          <p:cNvSpPr txBox="1"/>
          <p:nvPr/>
        </p:nvSpPr>
        <p:spPr>
          <a:xfrm>
            <a:off x="3850587" y="4885379"/>
            <a:ext cx="449081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Example 2: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Renewal Servicing Conversations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Average Cross Sell Revenue Per Hour: $50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 of convos generate $250 Revenue)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Average Referrals/ Convo = .1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$50</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Hourly Value of Your Time = $100/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17BD7C0-4CAD-FCFF-76CB-B7312E79AEFA}"/>
              </a:ext>
            </a:extLst>
          </p:cNvPr>
          <p:cNvSpPr txBox="1"/>
          <p:nvPr/>
        </p:nvSpPr>
        <p:spPr>
          <a:xfrm>
            <a:off x="6993570" y="3336916"/>
            <a:ext cx="449081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Example 3: </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Calling Carriers for Service Issues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Average Revenue per hour =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Cost to Hire this out=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Hourly Value of Your Time = $15/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C6836249-22C2-8B11-8BFB-696B5C9FDFF5}"/>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76410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2643145"/>
            <a:ext cx="11947316" cy="2655482"/>
          </a:xfrm>
        </p:spPr>
        <p:txBody>
          <a:bodyPr>
            <a:normAutofit lnSpcReduction="10000"/>
          </a:bodyPr>
          <a:lstStyle/>
          <a:p>
            <a:pPr marL="0" indent="0" algn="ctr">
              <a:buNone/>
            </a:pPr>
            <a:endParaRPr lang="en-US" sz="4400" dirty="0"/>
          </a:p>
          <a:p>
            <a:pPr marL="0" indent="0" algn="ctr">
              <a:buNone/>
            </a:pPr>
            <a:r>
              <a:rPr lang="en-US" sz="4400" b="1" dirty="0"/>
              <a:t>The </a:t>
            </a:r>
            <a:r>
              <a:rPr lang="en-US" sz="4400" b="1" dirty="0">
                <a:solidFill>
                  <a:srgbClr val="C00000"/>
                </a:solidFill>
              </a:rPr>
              <a:t>Problem</a:t>
            </a:r>
            <a:r>
              <a:rPr lang="en-US" sz="4400" b="1" dirty="0"/>
              <a:t> and the</a:t>
            </a:r>
            <a:r>
              <a:rPr lang="en-US" sz="4400" b="1" dirty="0">
                <a:solidFill>
                  <a:srgbClr val="C00000"/>
                </a:solidFill>
              </a:rPr>
              <a:t> Solution </a:t>
            </a:r>
            <a:r>
              <a:rPr lang="en-US" sz="4400" b="1" dirty="0"/>
              <a:t>is  . . . </a:t>
            </a:r>
          </a:p>
          <a:p>
            <a:pPr marL="0" indent="0" algn="ctr">
              <a:buNone/>
            </a:pPr>
            <a:endParaRPr lang="en-US" sz="4400" b="1" dirty="0"/>
          </a:p>
          <a:p>
            <a:pPr marL="0" indent="0" algn="ctr">
              <a:buNone/>
            </a:pPr>
            <a:r>
              <a:rPr lang="en-US" sz="4400" b="1" dirty="0"/>
              <a:t>The 80/20 Rule!</a:t>
            </a:r>
          </a:p>
          <a:p>
            <a:pPr marL="0" indent="0" algn="ctr">
              <a:buNone/>
            </a:pPr>
            <a:endParaRPr lang="en-US" sz="36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F0F1B32-C682-70EA-43A8-862B402BD931}"/>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157053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1332374"/>
            <a:ext cx="11947316" cy="2096626"/>
          </a:xfrm>
        </p:spPr>
        <p:txBody>
          <a:bodyPr>
            <a:normAutofit/>
          </a:bodyPr>
          <a:lstStyle/>
          <a:p>
            <a:pPr marL="0" indent="0" algn="ctr">
              <a:buNone/>
            </a:pPr>
            <a:endParaRPr lang="en-US" sz="4400" dirty="0"/>
          </a:p>
          <a:p>
            <a:pPr marL="0" indent="0" algn="ctr">
              <a:buNone/>
            </a:pPr>
            <a:r>
              <a:rPr lang="en-US" sz="3200" b="1" dirty="0"/>
              <a:t>The Math Behind The </a:t>
            </a:r>
            <a:r>
              <a:rPr lang="en-US" sz="3200" b="1" dirty="0">
                <a:solidFill>
                  <a:srgbClr val="C00000"/>
                </a:solidFill>
              </a:rPr>
              <a:t>80/20 Rule</a:t>
            </a:r>
            <a:endParaRPr lang="en-US" sz="3200" dirty="0">
              <a:solidFill>
                <a:srgbClr val="C00000"/>
              </a:solidFill>
            </a:endParaRPr>
          </a:p>
          <a:p>
            <a:pPr marL="0" indent="0" algn="ctr">
              <a:buNone/>
            </a:pPr>
            <a:endParaRPr lang="en-US" sz="36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B4BFE9C3-BCA5-43CB-BC1E-04E3BAF4C1BD}"/>
              </a:ext>
            </a:extLst>
          </p:cNvPr>
          <p:cNvSpPr txBox="1"/>
          <p:nvPr/>
        </p:nvSpPr>
        <p:spPr>
          <a:xfrm>
            <a:off x="682580" y="2742843"/>
            <a:ext cx="4216567" cy="49552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Example 1: Current State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Revenue Generating Activities - RGA </a:t>
            </a: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(Conducting New Sales Calls)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Hourly Value of Your Time = $200/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Minimum Wage </a:t>
            </a:r>
            <a:r>
              <a:rPr kumimoji="0" lang="en-US" sz="1800" b="1" i="0" u="none" strike="noStrike" kern="1200" cap="none" spc="0" normalizeH="0" baseline="0" noProof="0" dirty="0" err="1">
                <a:ln>
                  <a:noFill/>
                </a:ln>
                <a:solidFill>
                  <a:srgbClr val="C00000"/>
                </a:solidFill>
                <a:effectLst/>
                <a:uLnTx/>
                <a:uFillTx/>
                <a:latin typeface="Calibri" panose="020F0502020204030204"/>
                <a:ea typeface="+mn-ea"/>
                <a:cs typeface="+mn-cs"/>
              </a:rPr>
              <a:t>Acitivites</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 - MWA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(Service Work, Carrier Calls </a:t>
            </a:r>
            <a:r>
              <a:rPr kumimoji="0" lang="en-US" sz="1800" b="0" i="0" u="none" strike="noStrike" kern="1200" cap="none" spc="0" normalizeH="0" baseline="0" noProof="0" dirty="0" err="1">
                <a:ln>
                  <a:noFill/>
                </a:ln>
                <a:solidFill>
                  <a:srgbClr val="C00000"/>
                </a:solidFill>
                <a:effectLst/>
                <a:uLnTx/>
                <a:uFillTx/>
                <a:latin typeface="Calibri" panose="020F0502020204030204"/>
                <a:ea typeface="+mn-ea"/>
                <a:cs typeface="+mn-cs"/>
              </a:rPr>
              <a:t>etc</a:t>
            </a: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Hourly Value of Your Time = $15/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Average Hours worked per week: 60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MWA 80% of the time = 48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hrs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X $15 = $720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RGA 20% of the time = 12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hrs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X $200 = $2400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Weekly Income = $3,120 Working 60 hours.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Monthly = $12,500</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AF334F58-5997-7909-515D-FF1C07832F3A}"/>
              </a:ext>
            </a:extLst>
          </p:cNvPr>
          <p:cNvSpPr txBox="1"/>
          <p:nvPr/>
        </p:nvSpPr>
        <p:spPr>
          <a:xfrm>
            <a:off x="6437285" y="2742843"/>
            <a:ext cx="4216567" cy="52322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Example 2: Desired State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Revenue Generating Activities - RGA </a:t>
            </a: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(Conducting New Sales Calls)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Hourly Value of Your Time = $200/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Minimum Wage </a:t>
            </a:r>
            <a:r>
              <a:rPr kumimoji="0" lang="en-US" sz="1800" b="1" i="0" u="none" strike="noStrike" kern="1200" cap="none" spc="0" normalizeH="0" baseline="0" noProof="0" dirty="0" err="1">
                <a:ln>
                  <a:noFill/>
                </a:ln>
                <a:solidFill>
                  <a:srgbClr val="C00000"/>
                </a:solidFill>
                <a:effectLst/>
                <a:uLnTx/>
                <a:uFillTx/>
                <a:latin typeface="Calibri" panose="020F0502020204030204"/>
                <a:ea typeface="+mn-ea"/>
                <a:cs typeface="+mn-cs"/>
              </a:rPr>
              <a:t>Acitivites</a:t>
            </a:r>
            <a:r>
              <a:rPr kumimoji="0" lang="en-US" sz="1800" b="1" i="0" u="none" strike="noStrike" kern="1200" cap="none" spc="0" normalizeH="0" baseline="0" noProof="0" dirty="0">
                <a:ln>
                  <a:noFill/>
                </a:ln>
                <a:solidFill>
                  <a:srgbClr val="C00000"/>
                </a:solidFill>
                <a:effectLst/>
                <a:uLnTx/>
                <a:uFillTx/>
                <a:latin typeface="Calibri" panose="020F0502020204030204"/>
                <a:ea typeface="+mn-ea"/>
                <a:cs typeface="+mn-cs"/>
              </a:rPr>
              <a:t> - MWA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(Service Work, Carrier Calls </a:t>
            </a:r>
            <a:r>
              <a:rPr kumimoji="0" lang="en-US" sz="1800" b="0" i="0" u="none" strike="noStrike" kern="1200" cap="none" spc="0" normalizeH="0" baseline="0" noProof="0" dirty="0" err="1">
                <a:ln>
                  <a:noFill/>
                </a:ln>
                <a:solidFill>
                  <a:srgbClr val="C00000"/>
                </a:solidFill>
                <a:effectLst/>
                <a:uLnTx/>
                <a:uFillTx/>
                <a:latin typeface="Calibri" panose="020F0502020204030204"/>
                <a:ea typeface="+mn-ea"/>
                <a:cs typeface="+mn-cs"/>
              </a:rPr>
              <a:t>etc</a:t>
            </a:r>
            <a:r>
              <a:rPr kumimoji="0" lang="en-US" sz="1800" b="0" i="0" u="none" strike="noStrike" kern="1200" cap="none" spc="0" normalizeH="0" baseline="0" noProof="0" dirty="0">
                <a:ln>
                  <a:noFill/>
                </a:ln>
                <a:solidFill>
                  <a:srgbClr val="C0000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Hourly Value of Your Time = $15/ hour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Average Hours worked per week: 60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MWA 20% of the time = 12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hrs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X $15 = $180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RGA 80% of the time = 48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hrs</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X $200 = $9600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Weekly Income = $9,780 Working 60 hours.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Monthly = $40,000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3979185C-1CD8-9F2B-7E5F-39CA3462A132}"/>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36443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2643145"/>
            <a:ext cx="11947316" cy="2655482"/>
          </a:xfrm>
        </p:spPr>
        <p:txBody>
          <a:bodyPr>
            <a:normAutofit/>
          </a:bodyPr>
          <a:lstStyle/>
          <a:p>
            <a:pPr marL="0" indent="0" algn="ctr">
              <a:buNone/>
            </a:pPr>
            <a:endParaRPr lang="en-US" sz="4400" dirty="0"/>
          </a:p>
          <a:p>
            <a:pPr marL="0" indent="0" algn="ctr">
              <a:buNone/>
            </a:pPr>
            <a:r>
              <a:rPr lang="en-US" sz="4400" b="1" dirty="0"/>
              <a:t>The </a:t>
            </a:r>
            <a:r>
              <a:rPr lang="en-US" sz="4400" b="1" dirty="0">
                <a:solidFill>
                  <a:srgbClr val="C00000"/>
                </a:solidFill>
              </a:rPr>
              <a:t>Ultimate Goal </a:t>
            </a:r>
            <a:r>
              <a:rPr lang="en-US" sz="4400" b="1" dirty="0"/>
              <a:t>is to Keep Leveling Up what the Highest and Best Use of </a:t>
            </a:r>
            <a:r>
              <a:rPr lang="en-US" sz="4400" b="1" dirty="0">
                <a:solidFill>
                  <a:srgbClr val="C00000"/>
                </a:solidFill>
              </a:rPr>
              <a:t>Your Time </a:t>
            </a:r>
            <a:r>
              <a:rPr lang="en-US" sz="4400" b="1" dirty="0"/>
              <a:t>is . . .</a:t>
            </a:r>
            <a:endParaRPr lang="en-US" sz="4400" dirty="0">
              <a:solidFill>
                <a:srgbClr val="C00000"/>
              </a:solidFill>
            </a:endParaRPr>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40A0747-F261-DE85-9801-FE27B3D8C9E9}"/>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306968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B80F9F3-CB5A-4C1D-8151-753F2E0CBD7B}"/>
              </a:ext>
            </a:extLst>
          </p:cNvPr>
          <p:cNvSpPr>
            <a:spLocks noGrp="1"/>
          </p:cNvSpPr>
          <p:nvPr>
            <p:ph idx="1"/>
          </p:nvPr>
        </p:nvSpPr>
        <p:spPr>
          <a:xfrm>
            <a:off x="122337" y="2293509"/>
            <a:ext cx="11947316" cy="4707811"/>
          </a:xfrm>
        </p:spPr>
        <p:txBody>
          <a:bodyPr>
            <a:normAutofit/>
          </a:bodyPr>
          <a:lstStyle/>
          <a:p>
            <a:pPr marL="0" indent="0" algn="ctr">
              <a:buNone/>
            </a:pPr>
            <a:endParaRPr lang="en-US" sz="4400" dirty="0"/>
          </a:p>
          <a:p>
            <a:pPr marL="0" indent="0" algn="ctr">
              <a:buNone/>
            </a:pPr>
            <a:r>
              <a:rPr lang="en-US" sz="4400" b="1" dirty="0"/>
              <a:t>Time Audit </a:t>
            </a:r>
            <a:r>
              <a:rPr lang="en-US" sz="4400" b="1" dirty="0">
                <a:solidFill>
                  <a:srgbClr val="C00000"/>
                </a:solidFill>
              </a:rPr>
              <a:t>Exercise</a:t>
            </a:r>
          </a:p>
          <a:p>
            <a:pPr marL="514350" indent="-514350">
              <a:buAutoNum type="arabicPeriod"/>
            </a:pPr>
            <a:r>
              <a:rPr lang="en-US" b="1" dirty="0"/>
              <a:t>List Out All Revenue Generating Activities. </a:t>
            </a:r>
          </a:p>
          <a:p>
            <a:pPr marL="514350" indent="-514350">
              <a:buAutoNum type="arabicPeriod"/>
            </a:pPr>
            <a:r>
              <a:rPr lang="en-US" b="1" dirty="0"/>
              <a:t>List Out All Minimum Wage Activities.</a:t>
            </a:r>
          </a:p>
          <a:p>
            <a:pPr marL="514350" indent="-514350">
              <a:buAutoNum type="arabicPeriod"/>
            </a:pPr>
            <a:r>
              <a:rPr lang="en-US" b="1" dirty="0"/>
              <a:t>List Out All Time Wasters.  </a:t>
            </a:r>
          </a:p>
          <a:p>
            <a:pPr marL="514350" indent="-514350">
              <a:buAutoNum type="arabicPeriod"/>
            </a:pPr>
            <a:endParaRPr lang="en-US" dirty="0"/>
          </a:p>
          <a:p>
            <a:pPr marL="0" indent="0">
              <a:buNone/>
            </a:pPr>
            <a:endParaRPr lang="en-US" sz="3600" dirty="0"/>
          </a:p>
        </p:txBody>
      </p:sp>
      <p:sp>
        <p:nvSpPr>
          <p:cNvPr id="7" name="TextBox 6">
            <a:extLst>
              <a:ext uri="{FF2B5EF4-FFF2-40B4-BE49-F238E27FC236}">
                <a16:creationId xmlns:a16="http://schemas.microsoft.com/office/drawing/2014/main" id="{EC9D4F5D-C881-44AB-9ABB-4D79D41DAE35}"/>
              </a:ext>
            </a:extLst>
          </p:cNvPr>
          <p:cNvSpPr txBox="1"/>
          <p:nvPr/>
        </p:nvSpPr>
        <p:spPr>
          <a:xfrm>
            <a:off x="682580" y="1867437"/>
            <a:ext cx="1493950" cy="426073"/>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A626FD53-95AE-5A66-AA43-FDB68C2747D6}"/>
              </a:ext>
            </a:extLst>
          </p:cNvPr>
          <p:cNvPicPr>
            <a:picLocks noChangeAspect="1"/>
          </p:cNvPicPr>
          <p:nvPr/>
        </p:nvPicPr>
        <p:blipFill>
          <a:blip r:embed="rId3"/>
          <a:stretch>
            <a:fillRect/>
          </a:stretch>
        </p:blipFill>
        <p:spPr>
          <a:xfrm>
            <a:off x="-293134" y="-627795"/>
            <a:ext cx="2688569" cy="2938527"/>
          </a:xfrm>
          <a:prstGeom prst="rect">
            <a:avLst/>
          </a:prstGeom>
        </p:spPr>
      </p:pic>
    </p:spTree>
    <p:extLst>
      <p:ext uri="{BB962C8B-B14F-4D97-AF65-F5344CB8AC3E}">
        <p14:creationId xmlns:p14="http://schemas.microsoft.com/office/powerpoint/2010/main" val="259427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1393</Words>
  <Application>Microsoft Office PowerPoint</Application>
  <PresentationFormat>Widescreen</PresentationFormat>
  <Paragraphs>232</Paragraphs>
  <Slides>30</Slides>
  <Notes>30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Calibri</vt:lpstr>
      <vt:lpstr>Calibri Light</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Lustig</dc:creator>
  <cp:lastModifiedBy>Malia Rogers</cp:lastModifiedBy>
  <cp:revision>2</cp:revision>
  <dcterms:created xsi:type="dcterms:W3CDTF">2024-04-01T11:59:02Z</dcterms:created>
  <dcterms:modified xsi:type="dcterms:W3CDTF">2024-04-01T23:15:30Z</dcterms:modified>
</cp:coreProperties>
</file>