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4504" r:id="rId2"/>
    <p:sldId id="4530" r:id="rId3"/>
    <p:sldId id="4459" r:id="rId4"/>
    <p:sldId id="4460" r:id="rId5"/>
    <p:sldId id="4461" r:id="rId6"/>
    <p:sldId id="4463" r:id="rId7"/>
    <p:sldId id="4464" r:id="rId8"/>
    <p:sldId id="4467" r:id="rId9"/>
    <p:sldId id="4465" r:id="rId10"/>
    <p:sldId id="4468" r:id="rId11"/>
    <p:sldId id="4466" r:id="rId12"/>
    <p:sldId id="4445" r:id="rId13"/>
    <p:sldId id="4470" r:id="rId14"/>
    <p:sldId id="4449" r:id="rId15"/>
    <p:sldId id="4433" r:id="rId16"/>
    <p:sldId id="4434" r:id="rId17"/>
    <p:sldId id="4497" r:id="rId18"/>
    <p:sldId id="4542" r:id="rId19"/>
    <p:sldId id="4436" r:id="rId20"/>
    <p:sldId id="4543" r:id="rId21"/>
    <p:sldId id="4544" r:id="rId22"/>
    <p:sldId id="4439" r:id="rId23"/>
    <p:sldId id="4443" r:id="rId24"/>
    <p:sldId id="4546" r:id="rId25"/>
    <p:sldId id="4471" r:id="rId26"/>
    <p:sldId id="4522" r:id="rId27"/>
    <p:sldId id="4432" r:id="rId28"/>
    <p:sldId id="4498" r:id="rId29"/>
    <p:sldId id="445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1AC"/>
    <a:srgbClr val="DBCD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447" autoAdjust="0"/>
  </p:normalViewPr>
  <p:slideViewPr>
    <p:cSldViewPr snapToGrid="0">
      <p:cViewPr varScale="1">
        <p:scale>
          <a:sx n="69" d="100"/>
          <a:sy n="69" d="100"/>
        </p:scale>
        <p:origin x="9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Return on Average Assets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6.6802292945628325E-2"/>
          <c:y val="0.13454055653115304"/>
          <c:w val="0.73144748273107896"/>
          <c:h val="0.785358233098560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'Sheet1 (2)'!$A$2</c:f>
              <c:strCache>
                <c:ptCount val="1"/>
                <c:pt idx="0">
                  <c:v>All Credit Unions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</c:spPr>
          <c:invertIfNegative val="0"/>
          <c:cat>
            <c:strRef>
              <c:f>'Sheet1 (2)'!$B$1:$E$1</c:f>
              <c:strCache>
                <c:ptCount val="4"/>
                <c:pt idx="0">
                  <c:v>Year 1</c:v>
                </c:pt>
                <c:pt idx="1">
                  <c:v>Year 2</c:v>
                </c:pt>
                <c:pt idx="2">
                  <c:v>Year 3</c:v>
                </c:pt>
                <c:pt idx="3">
                  <c:v>Year 4</c:v>
                </c:pt>
              </c:strCache>
            </c:strRef>
          </c:cat>
          <c:val>
            <c:numRef>
              <c:f>'Sheet1 (2)'!$B$2:$E$2</c:f>
              <c:numCache>
                <c:formatCode>General</c:formatCode>
                <c:ptCount val="4"/>
                <c:pt idx="0">
                  <c:v>0.5</c:v>
                </c:pt>
                <c:pt idx="1">
                  <c:v>0.68</c:v>
                </c:pt>
                <c:pt idx="2">
                  <c:v>0.86</c:v>
                </c:pt>
                <c:pt idx="3">
                  <c:v>0.78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5A-A64B-BE9E-83F9581EE4E1}"/>
            </c:ext>
          </c:extLst>
        </c:ser>
        <c:ser>
          <c:idx val="1"/>
          <c:order val="1"/>
          <c:tx>
            <c:strRef>
              <c:f>'Sheet1 (2)'!$A$3</c:f>
              <c:strCache>
                <c:ptCount val="1"/>
                <c:pt idx="0">
                  <c:v>Icon</c:v>
                </c:pt>
              </c:strCache>
            </c:strRef>
          </c:tx>
          <c:invertIfNegative val="0"/>
          <c:cat>
            <c:strRef>
              <c:f>'Sheet1 (2)'!$B$1:$E$1</c:f>
              <c:strCache>
                <c:ptCount val="4"/>
                <c:pt idx="0">
                  <c:v>Year 1</c:v>
                </c:pt>
                <c:pt idx="1">
                  <c:v>Year 2</c:v>
                </c:pt>
                <c:pt idx="2">
                  <c:v>Year 3</c:v>
                </c:pt>
                <c:pt idx="3">
                  <c:v>Year 4</c:v>
                </c:pt>
              </c:strCache>
            </c:strRef>
          </c:cat>
          <c:val>
            <c:numRef>
              <c:f>'Sheet1 (2)'!$B$3:$E$3</c:f>
              <c:numCache>
                <c:formatCode>General</c:formatCode>
                <c:ptCount val="4"/>
                <c:pt idx="0">
                  <c:v>0.95</c:v>
                </c:pt>
                <c:pt idx="1">
                  <c:v>0.85</c:v>
                </c:pt>
                <c:pt idx="2">
                  <c:v>1.48</c:v>
                </c:pt>
                <c:pt idx="3">
                  <c:v>1.39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5A-A64B-BE9E-83F9581EE4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297088"/>
        <c:axId val="48310144"/>
      </c:barChart>
      <c:catAx>
        <c:axId val="48297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8310144"/>
        <c:crosses val="autoZero"/>
        <c:auto val="1"/>
        <c:lblAlgn val="ctr"/>
        <c:lblOffset val="100"/>
        <c:noMultiLvlLbl val="0"/>
      </c:catAx>
      <c:valAx>
        <c:axId val="483101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829708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en-US"/>
          </a:p>
        </c:txPr>
      </c:legendEntry>
      <c:layout>
        <c:manualLayout>
          <c:xMode val="edge"/>
          <c:yMode val="edge"/>
          <c:x val="0.81966886157737184"/>
          <c:y val="0.45076042520860204"/>
          <c:w val="0.17248923127080887"/>
          <c:h val="0.1390628965058166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800207-3F63-4B98-81DA-75A2740EDD65}" type="datetimeFigureOut">
              <a:rPr lang="en-US" smtClean="0"/>
              <a:t>3/27/2024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CA422A-AFC1-41FF-A5C1-786CF965E9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249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189B0-6715-4675-B8FC-7B58DCBF0CC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847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CA422A-AFC1-41FF-A5C1-786CF965E9E1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909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CA422A-AFC1-41FF-A5C1-786CF965E9E1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991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ABEFA-4F39-46BB-8463-CA8C205D95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B5F656-19F2-474D-9657-64BADE69D2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8B1B1251-9E3B-4DA6-A561-52B30A8CB3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08" y="-5124"/>
            <a:ext cx="1639121" cy="103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07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9E9FA-EFB1-48E2-BCAC-5C7FBB912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243E7-C3F5-44A1-86AB-AA8D9D977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874" y="1825625"/>
            <a:ext cx="10515600" cy="4351338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CD89C34-0735-4746-8145-F5BDF66F2A48}"/>
              </a:ext>
            </a:extLst>
          </p:cNvPr>
          <p:cNvCxnSpPr/>
          <p:nvPr userDrawn="1"/>
        </p:nvCxnSpPr>
        <p:spPr>
          <a:xfrm>
            <a:off x="1235869" y="1300163"/>
            <a:ext cx="10565606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14459E1D-EA65-4842-BDF3-C5EDC0E1E2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08" y="-5124"/>
            <a:ext cx="1639121" cy="103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162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BCBE3-D9D3-4B84-A693-59C104711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FA89C7-0EAF-4DBF-AE7D-1CBD219CC2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93E7D5E7-F563-4B9E-885F-AAD463A5A7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08" y="-5124"/>
            <a:ext cx="1639121" cy="103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417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CE88D-CBD7-46DF-BEF2-905B61511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F5092-60FF-4406-8DF0-C55300A8E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956E4B-2AC1-4F08-A30F-4316DD4200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A26898A1-EC6C-45A1-9A43-1EC6814F6D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08" y="-5124"/>
            <a:ext cx="1639121" cy="103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770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1584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8531D8-D219-415F-86F8-E810FCC9B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875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16CF11-7CE0-4617-9428-CBB52E9BA2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34B1CDDD-8679-4EAA-8A3B-33A11D2E717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08" y="-5124"/>
            <a:ext cx="1639121" cy="103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41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ofpeople.com/sarcasm-why-it-hurts-us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Connie@CredibleAdvantage.com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7D635-C50A-436B-A386-DDA77C7DD8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6839" y="3429000"/>
            <a:ext cx="7722307" cy="17686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</a:rPr>
              <a:t>Build Credibility for Self and Trust &amp; Accountability in  Teams</a:t>
            </a:r>
            <a:br>
              <a:rPr lang="en-US" sz="44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US" sz="3700" b="1" dirty="0"/>
            </a:br>
            <a:endParaRPr lang="en-US" sz="3700" b="1" dirty="0"/>
          </a:p>
        </p:txBody>
      </p:sp>
      <p:pic>
        <p:nvPicPr>
          <p:cNvPr id="5" name="Picture 4" descr="A picture containing person, person, indoor, red&#10;&#10;Description automatically generated">
            <a:extLst>
              <a:ext uri="{FF2B5EF4-FFF2-40B4-BE49-F238E27FC236}">
                <a16:creationId xmlns:a16="http://schemas.microsoft.com/office/drawing/2014/main" id="{D4800A75-AFBF-43BA-B62C-A7C9060621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031" y="2321999"/>
            <a:ext cx="4404228" cy="4536001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7DD5F1E0-E995-4E75-BDE8-4774DC00C8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609" y="0"/>
            <a:ext cx="4861181" cy="176860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1C90747-CBC8-4D6B-8F1B-3882FCF67B59}"/>
              </a:ext>
            </a:extLst>
          </p:cNvPr>
          <p:cNvSpPr txBox="1"/>
          <p:nvPr/>
        </p:nvSpPr>
        <p:spPr>
          <a:xfrm>
            <a:off x="5782427" y="5846454"/>
            <a:ext cx="4166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accent1"/>
                </a:solidFill>
                <a:latin typeface="Cochocib Script Latin Pro" panose="020B0604020202020204" pitchFamily="2" charset="0"/>
              </a:rPr>
              <a:t>Connie Miller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F48F96-04AE-46A1-9B7B-8CEAAD638CE3}"/>
              </a:ext>
            </a:extLst>
          </p:cNvPr>
          <p:cNvSpPr txBox="1"/>
          <p:nvPr/>
        </p:nvSpPr>
        <p:spPr>
          <a:xfrm>
            <a:off x="5782427" y="6428823"/>
            <a:ext cx="3223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CEO &amp; Author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8AC72750-6988-5C3A-988A-4D9A57F882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7" t="10573" r="33526" b="22877"/>
          <a:stretch/>
        </p:blipFill>
        <p:spPr>
          <a:xfrm>
            <a:off x="1205741" y="4118309"/>
            <a:ext cx="2728658" cy="264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24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1656B-BA25-44AE-985A-FD95DB3AB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b="1" dirty="0"/>
              <a:t>Building Trust and Accountable Teams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C21D31-FDC5-4C77-89E5-450661072E54}"/>
              </a:ext>
            </a:extLst>
          </p:cNvPr>
          <p:cNvSpPr txBox="1"/>
          <p:nvPr/>
        </p:nvSpPr>
        <p:spPr>
          <a:xfrm>
            <a:off x="346076" y="1073918"/>
            <a:ext cx="11845924" cy="75097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What Happens to Anxiety, Fear of</a:t>
            </a:r>
          </a:p>
          <a:p>
            <a:pPr algn="ctr"/>
            <a:r>
              <a:rPr lang="en-US" sz="2800" dirty="0"/>
              <a:t>Separation, and Trust as We Engage in Each Behavior?</a:t>
            </a:r>
          </a:p>
          <a:p>
            <a:pPr algn="ctr"/>
            <a:endParaRPr lang="en-US" sz="2000" dirty="0"/>
          </a:p>
          <a:p>
            <a:pPr marL="342900" indent="-342900">
              <a:buAutoNum type="arabicParenR"/>
            </a:pPr>
            <a:r>
              <a:rPr lang="en-US" sz="2800" dirty="0"/>
              <a:t>Ignore it / Avoid it / Do Nothing</a:t>
            </a:r>
          </a:p>
          <a:p>
            <a:r>
              <a:rPr lang="en-US" sz="2800" dirty="0"/>
              <a:t>	Anxiety: 				Fear of Separation:	        Trust:</a:t>
            </a:r>
          </a:p>
          <a:p>
            <a:r>
              <a:rPr lang="en-US" sz="2800" dirty="0"/>
              <a:t>2) Talk Behind Their Back</a:t>
            </a:r>
          </a:p>
          <a:p>
            <a:r>
              <a:rPr lang="en-US" sz="2800" dirty="0"/>
              <a:t>  	Anxiety: 				Fear of Separation:         Trust:</a:t>
            </a:r>
          </a:p>
          <a:p>
            <a:r>
              <a:rPr lang="en-US" sz="2800" dirty="0"/>
              <a:t>3) Look to the Leader/Boss/Rescuer to Take Care of It</a:t>
            </a:r>
          </a:p>
          <a:p>
            <a:r>
              <a:rPr lang="en-US" sz="2800" dirty="0"/>
              <a:t>	Anxiety: 				Fear of Separation:         Trust:</a:t>
            </a:r>
          </a:p>
          <a:p>
            <a:r>
              <a:rPr lang="en-US" sz="2800" dirty="0"/>
              <a:t>4) One-On-One Conversation</a:t>
            </a:r>
          </a:p>
          <a:p>
            <a:r>
              <a:rPr lang="en-US" sz="2800" dirty="0"/>
              <a:t>	Anxiety: 				Fear of Separation:          Trust:</a:t>
            </a:r>
          </a:p>
          <a:p>
            <a:r>
              <a:rPr lang="en-US" sz="2800" dirty="0"/>
              <a:t>5) Group Conversation</a:t>
            </a:r>
          </a:p>
          <a:p>
            <a:r>
              <a:rPr lang="en-US" sz="2800" dirty="0"/>
              <a:t>	Anxiety: 				Fear of Separation:         Trust: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1800" dirty="0"/>
          </a:p>
        </p:txBody>
      </p:sp>
      <p:sp>
        <p:nvSpPr>
          <p:cNvPr id="6" name="Down Arrow 3">
            <a:extLst>
              <a:ext uri="{FF2B5EF4-FFF2-40B4-BE49-F238E27FC236}">
                <a16:creationId xmlns:a16="http://schemas.microsoft.com/office/drawing/2014/main" id="{67297188-57E6-4659-BD04-DECDDC2A590C}"/>
              </a:ext>
            </a:extLst>
          </p:cNvPr>
          <p:cNvSpPr/>
          <p:nvPr/>
        </p:nvSpPr>
        <p:spPr>
          <a:xfrm flipV="1">
            <a:off x="8769359" y="2651706"/>
            <a:ext cx="495300" cy="5598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Down Arrow 3">
            <a:extLst>
              <a:ext uri="{FF2B5EF4-FFF2-40B4-BE49-F238E27FC236}">
                <a16:creationId xmlns:a16="http://schemas.microsoft.com/office/drawing/2014/main" id="{127A15D0-3EF4-4DC2-8154-7FC9AD055C3A}"/>
              </a:ext>
            </a:extLst>
          </p:cNvPr>
          <p:cNvSpPr/>
          <p:nvPr/>
        </p:nvSpPr>
        <p:spPr>
          <a:xfrm>
            <a:off x="4764089" y="2705828"/>
            <a:ext cx="495300" cy="5598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Down Arrow 3">
            <a:extLst>
              <a:ext uri="{FF2B5EF4-FFF2-40B4-BE49-F238E27FC236}">
                <a16:creationId xmlns:a16="http://schemas.microsoft.com/office/drawing/2014/main" id="{94B6DC61-D1F2-45AA-A980-7F70C8A2C11C}"/>
              </a:ext>
            </a:extLst>
          </p:cNvPr>
          <p:cNvSpPr/>
          <p:nvPr/>
        </p:nvSpPr>
        <p:spPr>
          <a:xfrm flipV="1">
            <a:off x="8820155" y="3484539"/>
            <a:ext cx="495300" cy="5598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Down Arrow 3">
            <a:extLst>
              <a:ext uri="{FF2B5EF4-FFF2-40B4-BE49-F238E27FC236}">
                <a16:creationId xmlns:a16="http://schemas.microsoft.com/office/drawing/2014/main" id="{424D1940-3AE9-4512-86D7-B89E014B82CD}"/>
              </a:ext>
            </a:extLst>
          </p:cNvPr>
          <p:cNvSpPr/>
          <p:nvPr/>
        </p:nvSpPr>
        <p:spPr>
          <a:xfrm flipV="1">
            <a:off x="8820155" y="4309678"/>
            <a:ext cx="495300" cy="5598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Down Arrow 3">
            <a:extLst>
              <a:ext uri="{FF2B5EF4-FFF2-40B4-BE49-F238E27FC236}">
                <a16:creationId xmlns:a16="http://schemas.microsoft.com/office/drawing/2014/main" id="{F1C75FB2-7FED-4FF2-AA67-6849FF94D19D}"/>
              </a:ext>
            </a:extLst>
          </p:cNvPr>
          <p:cNvSpPr/>
          <p:nvPr/>
        </p:nvSpPr>
        <p:spPr>
          <a:xfrm>
            <a:off x="4764089" y="3510880"/>
            <a:ext cx="495300" cy="5238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Down Arrow 3">
            <a:extLst>
              <a:ext uri="{FF2B5EF4-FFF2-40B4-BE49-F238E27FC236}">
                <a16:creationId xmlns:a16="http://schemas.microsoft.com/office/drawing/2014/main" id="{2166596E-2089-4E7F-88A1-FC3B0B1F88C7}"/>
              </a:ext>
            </a:extLst>
          </p:cNvPr>
          <p:cNvSpPr/>
          <p:nvPr/>
        </p:nvSpPr>
        <p:spPr>
          <a:xfrm>
            <a:off x="4764089" y="4434187"/>
            <a:ext cx="495300" cy="5238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Down Arrow 3">
            <a:extLst>
              <a:ext uri="{FF2B5EF4-FFF2-40B4-BE49-F238E27FC236}">
                <a16:creationId xmlns:a16="http://schemas.microsoft.com/office/drawing/2014/main" id="{D05AD8B5-CE0B-4DE1-9763-22E896DF2260}"/>
              </a:ext>
            </a:extLst>
          </p:cNvPr>
          <p:cNvSpPr/>
          <p:nvPr/>
        </p:nvSpPr>
        <p:spPr>
          <a:xfrm flipV="1">
            <a:off x="4764089" y="5203839"/>
            <a:ext cx="495300" cy="5238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Down Arrow 3">
            <a:extLst>
              <a:ext uri="{FF2B5EF4-FFF2-40B4-BE49-F238E27FC236}">
                <a16:creationId xmlns:a16="http://schemas.microsoft.com/office/drawing/2014/main" id="{6C952225-F40A-4BB4-97F0-6A81E32CBDB0}"/>
              </a:ext>
            </a:extLst>
          </p:cNvPr>
          <p:cNvSpPr/>
          <p:nvPr/>
        </p:nvSpPr>
        <p:spPr>
          <a:xfrm flipV="1">
            <a:off x="4764089" y="5894579"/>
            <a:ext cx="495300" cy="5596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Down Arrow 3">
            <a:extLst>
              <a:ext uri="{FF2B5EF4-FFF2-40B4-BE49-F238E27FC236}">
                <a16:creationId xmlns:a16="http://schemas.microsoft.com/office/drawing/2014/main" id="{94854058-5A0D-4E4C-975F-8A55300184E1}"/>
              </a:ext>
            </a:extLst>
          </p:cNvPr>
          <p:cNvSpPr/>
          <p:nvPr/>
        </p:nvSpPr>
        <p:spPr>
          <a:xfrm>
            <a:off x="8626489" y="5171172"/>
            <a:ext cx="495300" cy="5598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Down Arrow 3">
            <a:extLst>
              <a:ext uri="{FF2B5EF4-FFF2-40B4-BE49-F238E27FC236}">
                <a16:creationId xmlns:a16="http://schemas.microsoft.com/office/drawing/2014/main" id="{0251FE6E-8D90-40BC-B267-5C867657BDE1}"/>
              </a:ext>
            </a:extLst>
          </p:cNvPr>
          <p:cNvSpPr/>
          <p:nvPr/>
        </p:nvSpPr>
        <p:spPr>
          <a:xfrm flipV="1">
            <a:off x="8985270" y="5149650"/>
            <a:ext cx="495300" cy="5503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Down Arrow 3">
            <a:extLst>
              <a:ext uri="{FF2B5EF4-FFF2-40B4-BE49-F238E27FC236}">
                <a16:creationId xmlns:a16="http://schemas.microsoft.com/office/drawing/2014/main" id="{A95ADA02-034C-46E7-8FD0-D10397DD977A}"/>
              </a:ext>
            </a:extLst>
          </p:cNvPr>
          <p:cNvSpPr/>
          <p:nvPr/>
        </p:nvSpPr>
        <p:spPr>
          <a:xfrm>
            <a:off x="8797944" y="5972042"/>
            <a:ext cx="495300" cy="5598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Down Arrow 3">
            <a:extLst>
              <a:ext uri="{FF2B5EF4-FFF2-40B4-BE49-F238E27FC236}">
                <a16:creationId xmlns:a16="http://schemas.microsoft.com/office/drawing/2014/main" id="{5A6DB880-7A4A-4D71-ABEE-731AA3DD4B89}"/>
              </a:ext>
            </a:extLst>
          </p:cNvPr>
          <p:cNvSpPr/>
          <p:nvPr/>
        </p:nvSpPr>
        <p:spPr>
          <a:xfrm>
            <a:off x="10294943" y="2741828"/>
            <a:ext cx="495300" cy="5238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Down Arrow 3">
            <a:extLst>
              <a:ext uri="{FF2B5EF4-FFF2-40B4-BE49-F238E27FC236}">
                <a16:creationId xmlns:a16="http://schemas.microsoft.com/office/drawing/2014/main" id="{EFFB354B-E8DE-425B-AFF1-E2CD443DDF79}"/>
              </a:ext>
            </a:extLst>
          </p:cNvPr>
          <p:cNvSpPr/>
          <p:nvPr/>
        </p:nvSpPr>
        <p:spPr>
          <a:xfrm>
            <a:off x="10294957" y="3553117"/>
            <a:ext cx="495300" cy="5598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Down Arrow 3">
            <a:extLst>
              <a:ext uri="{FF2B5EF4-FFF2-40B4-BE49-F238E27FC236}">
                <a16:creationId xmlns:a16="http://schemas.microsoft.com/office/drawing/2014/main" id="{4DAD484A-6A00-4483-85D0-C18FA523675C}"/>
              </a:ext>
            </a:extLst>
          </p:cNvPr>
          <p:cNvSpPr/>
          <p:nvPr/>
        </p:nvSpPr>
        <p:spPr>
          <a:xfrm>
            <a:off x="10294943" y="4396478"/>
            <a:ext cx="495300" cy="5238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Down Arrow 3">
            <a:extLst>
              <a:ext uri="{FF2B5EF4-FFF2-40B4-BE49-F238E27FC236}">
                <a16:creationId xmlns:a16="http://schemas.microsoft.com/office/drawing/2014/main" id="{32BF83A9-D2E7-4075-8A12-74270E2719B6}"/>
              </a:ext>
            </a:extLst>
          </p:cNvPr>
          <p:cNvSpPr/>
          <p:nvPr/>
        </p:nvSpPr>
        <p:spPr>
          <a:xfrm flipV="1">
            <a:off x="10717228" y="5203839"/>
            <a:ext cx="495300" cy="5238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Down Arrow 3">
            <a:extLst>
              <a:ext uri="{FF2B5EF4-FFF2-40B4-BE49-F238E27FC236}">
                <a16:creationId xmlns:a16="http://schemas.microsoft.com/office/drawing/2014/main" id="{4E772DE0-35C5-4452-9F79-A7552D3FC05A}"/>
              </a:ext>
            </a:extLst>
          </p:cNvPr>
          <p:cNvSpPr/>
          <p:nvPr/>
        </p:nvSpPr>
        <p:spPr>
          <a:xfrm flipV="1">
            <a:off x="10693404" y="5894579"/>
            <a:ext cx="495300" cy="5238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Down Arrow 3">
            <a:extLst>
              <a:ext uri="{FF2B5EF4-FFF2-40B4-BE49-F238E27FC236}">
                <a16:creationId xmlns:a16="http://schemas.microsoft.com/office/drawing/2014/main" id="{FB2CD65C-A540-41C5-B27E-E56628CF61B0}"/>
              </a:ext>
            </a:extLst>
          </p:cNvPr>
          <p:cNvSpPr/>
          <p:nvPr/>
        </p:nvSpPr>
        <p:spPr>
          <a:xfrm>
            <a:off x="10294943" y="5260207"/>
            <a:ext cx="495300" cy="5238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297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1656B-BA25-44AE-985A-FD95DB3AB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b="1" dirty="0"/>
              <a:t>Building Trust and Accountable Teams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C21D31-FDC5-4C77-89E5-450661072E54}"/>
              </a:ext>
            </a:extLst>
          </p:cNvPr>
          <p:cNvSpPr txBox="1"/>
          <p:nvPr/>
        </p:nvSpPr>
        <p:spPr>
          <a:xfrm>
            <a:off x="346076" y="1279627"/>
            <a:ext cx="11845924" cy="75097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What Happens to Anxiety, Fear of</a:t>
            </a:r>
          </a:p>
          <a:p>
            <a:pPr algn="ctr"/>
            <a:r>
              <a:rPr lang="en-US" sz="2800" dirty="0"/>
              <a:t>Separation, and Trust as We Engage in Each Behavior?</a:t>
            </a:r>
          </a:p>
          <a:p>
            <a:pPr algn="ctr"/>
            <a:endParaRPr lang="en-US" sz="2000" dirty="0"/>
          </a:p>
          <a:p>
            <a:pPr marL="342900" indent="-342900">
              <a:buAutoNum type="arabicParenR"/>
            </a:pPr>
            <a:r>
              <a:rPr lang="en-US" sz="2800" dirty="0"/>
              <a:t>Ignore it / Avoid it / Do Nothing</a:t>
            </a:r>
          </a:p>
          <a:p>
            <a:r>
              <a:rPr lang="en-US" sz="2800" dirty="0"/>
              <a:t>	</a:t>
            </a:r>
            <a:r>
              <a:rPr lang="en-US" sz="2800" dirty="0">
                <a:solidFill>
                  <a:srgbClr val="FF0000"/>
                </a:solidFill>
              </a:rPr>
              <a:t>Anxiety: 	</a:t>
            </a:r>
            <a:r>
              <a:rPr lang="en-US" sz="2800" dirty="0"/>
              <a:t>			Fear of Separation:	        Trust:</a:t>
            </a:r>
          </a:p>
          <a:p>
            <a:r>
              <a:rPr lang="en-US" sz="2800" dirty="0"/>
              <a:t>2) Talk Behind Their Back</a:t>
            </a:r>
          </a:p>
          <a:p>
            <a:r>
              <a:rPr lang="en-US" sz="2800" dirty="0"/>
              <a:t>  	</a:t>
            </a:r>
            <a:r>
              <a:rPr lang="en-US" sz="2800" dirty="0">
                <a:solidFill>
                  <a:srgbClr val="FF0000"/>
                </a:solidFill>
              </a:rPr>
              <a:t>Anxiety: </a:t>
            </a:r>
            <a:r>
              <a:rPr lang="en-US" sz="2800" dirty="0"/>
              <a:t>				Fear of Separation:         Trust:</a:t>
            </a:r>
          </a:p>
          <a:p>
            <a:r>
              <a:rPr lang="en-US" sz="2800" dirty="0"/>
              <a:t>3) Look to the Leader/Boss/Rescuer to Take Care of It</a:t>
            </a:r>
          </a:p>
          <a:p>
            <a:r>
              <a:rPr lang="en-US" sz="2800" dirty="0"/>
              <a:t>	</a:t>
            </a:r>
            <a:r>
              <a:rPr lang="en-US" sz="2800" dirty="0">
                <a:solidFill>
                  <a:srgbClr val="FF0000"/>
                </a:solidFill>
              </a:rPr>
              <a:t>Anxiety: </a:t>
            </a:r>
            <a:r>
              <a:rPr lang="en-US" sz="2800" dirty="0"/>
              <a:t>				Fear of Separation:         Trust:</a:t>
            </a:r>
          </a:p>
          <a:p>
            <a:r>
              <a:rPr lang="en-US" sz="2800" dirty="0"/>
              <a:t>4) One-On-One Conversation</a:t>
            </a:r>
          </a:p>
          <a:p>
            <a:r>
              <a:rPr lang="en-US" sz="2800" dirty="0"/>
              <a:t>	</a:t>
            </a:r>
            <a:r>
              <a:rPr lang="en-US" sz="2800" dirty="0">
                <a:solidFill>
                  <a:srgbClr val="FF0000"/>
                </a:solidFill>
              </a:rPr>
              <a:t>Anxiety: </a:t>
            </a:r>
            <a:r>
              <a:rPr lang="en-US" sz="2800" dirty="0"/>
              <a:t>				Fear of Separation:          Trust:</a:t>
            </a:r>
          </a:p>
          <a:p>
            <a:r>
              <a:rPr lang="en-US" sz="2800" dirty="0"/>
              <a:t>5) Group Conversation</a:t>
            </a:r>
          </a:p>
          <a:p>
            <a:r>
              <a:rPr lang="en-US" sz="2800" dirty="0"/>
              <a:t>	</a:t>
            </a:r>
            <a:r>
              <a:rPr lang="en-US" sz="2800" dirty="0">
                <a:solidFill>
                  <a:srgbClr val="FF0000"/>
                </a:solidFill>
              </a:rPr>
              <a:t>Anxiety: </a:t>
            </a:r>
            <a:r>
              <a:rPr lang="en-US" sz="2800" dirty="0"/>
              <a:t>				Fear of Separation:         Trust: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1800" dirty="0"/>
          </a:p>
        </p:txBody>
      </p:sp>
      <p:sp>
        <p:nvSpPr>
          <p:cNvPr id="6" name="Down Arrow 3">
            <a:extLst>
              <a:ext uri="{FF2B5EF4-FFF2-40B4-BE49-F238E27FC236}">
                <a16:creationId xmlns:a16="http://schemas.microsoft.com/office/drawing/2014/main" id="{67297188-57E6-4659-BD04-DECDDC2A590C}"/>
              </a:ext>
            </a:extLst>
          </p:cNvPr>
          <p:cNvSpPr/>
          <p:nvPr/>
        </p:nvSpPr>
        <p:spPr>
          <a:xfrm flipV="1">
            <a:off x="8769359" y="2922176"/>
            <a:ext cx="495300" cy="5598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Down Arrow 3">
            <a:extLst>
              <a:ext uri="{FF2B5EF4-FFF2-40B4-BE49-F238E27FC236}">
                <a16:creationId xmlns:a16="http://schemas.microsoft.com/office/drawing/2014/main" id="{127A15D0-3EF4-4DC2-8154-7FC9AD055C3A}"/>
              </a:ext>
            </a:extLst>
          </p:cNvPr>
          <p:cNvSpPr/>
          <p:nvPr/>
        </p:nvSpPr>
        <p:spPr>
          <a:xfrm>
            <a:off x="4764089" y="2950903"/>
            <a:ext cx="495300" cy="5238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Down Arrow 3">
            <a:extLst>
              <a:ext uri="{FF2B5EF4-FFF2-40B4-BE49-F238E27FC236}">
                <a16:creationId xmlns:a16="http://schemas.microsoft.com/office/drawing/2014/main" id="{94B6DC61-D1F2-45AA-A980-7F70C8A2C11C}"/>
              </a:ext>
            </a:extLst>
          </p:cNvPr>
          <p:cNvSpPr/>
          <p:nvPr/>
        </p:nvSpPr>
        <p:spPr>
          <a:xfrm flipV="1">
            <a:off x="8820155" y="3676903"/>
            <a:ext cx="495300" cy="5598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Down Arrow 3">
            <a:extLst>
              <a:ext uri="{FF2B5EF4-FFF2-40B4-BE49-F238E27FC236}">
                <a16:creationId xmlns:a16="http://schemas.microsoft.com/office/drawing/2014/main" id="{424D1940-3AE9-4512-86D7-B89E014B82CD}"/>
              </a:ext>
            </a:extLst>
          </p:cNvPr>
          <p:cNvSpPr/>
          <p:nvPr/>
        </p:nvSpPr>
        <p:spPr>
          <a:xfrm flipV="1">
            <a:off x="8769364" y="4434187"/>
            <a:ext cx="495300" cy="5598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Down Arrow 3">
            <a:extLst>
              <a:ext uri="{FF2B5EF4-FFF2-40B4-BE49-F238E27FC236}">
                <a16:creationId xmlns:a16="http://schemas.microsoft.com/office/drawing/2014/main" id="{F1C75FB2-7FED-4FF2-AA67-6849FF94D19D}"/>
              </a:ext>
            </a:extLst>
          </p:cNvPr>
          <p:cNvSpPr/>
          <p:nvPr/>
        </p:nvSpPr>
        <p:spPr>
          <a:xfrm>
            <a:off x="4765678" y="3688965"/>
            <a:ext cx="495300" cy="5238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Down Arrow 3">
            <a:extLst>
              <a:ext uri="{FF2B5EF4-FFF2-40B4-BE49-F238E27FC236}">
                <a16:creationId xmlns:a16="http://schemas.microsoft.com/office/drawing/2014/main" id="{2166596E-2089-4E7F-88A1-FC3B0B1F88C7}"/>
              </a:ext>
            </a:extLst>
          </p:cNvPr>
          <p:cNvSpPr/>
          <p:nvPr/>
        </p:nvSpPr>
        <p:spPr>
          <a:xfrm>
            <a:off x="4764089" y="4641213"/>
            <a:ext cx="495300" cy="5238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Down Arrow 3">
            <a:extLst>
              <a:ext uri="{FF2B5EF4-FFF2-40B4-BE49-F238E27FC236}">
                <a16:creationId xmlns:a16="http://schemas.microsoft.com/office/drawing/2014/main" id="{D05AD8B5-CE0B-4DE1-9763-22E896DF2260}"/>
              </a:ext>
            </a:extLst>
          </p:cNvPr>
          <p:cNvSpPr/>
          <p:nvPr/>
        </p:nvSpPr>
        <p:spPr>
          <a:xfrm flipV="1">
            <a:off x="4764089" y="5402111"/>
            <a:ext cx="495300" cy="5238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Down Arrow 3">
            <a:extLst>
              <a:ext uri="{FF2B5EF4-FFF2-40B4-BE49-F238E27FC236}">
                <a16:creationId xmlns:a16="http://schemas.microsoft.com/office/drawing/2014/main" id="{6C952225-F40A-4BB4-97F0-6A81E32CBDB0}"/>
              </a:ext>
            </a:extLst>
          </p:cNvPr>
          <p:cNvSpPr/>
          <p:nvPr/>
        </p:nvSpPr>
        <p:spPr>
          <a:xfrm flipV="1">
            <a:off x="4764089" y="6145974"/>
            <a:ext cx="495300" cy="5977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Down Arrow 3">
            <a:extLst>
              <a:ext uri="{FF2B5EF4-FFF2-40B4-BE49-F238E27FC236}">
                <a16:creationId xmlns:a16="http://schemas.microsoft.com/office/drawing/2014/main" id="{94854058-5A0D-4E4C-975F-8A55300184E1}"/>
              </a:ext>
            </a:extLst>
          </p:cNvPr>
          <p:cNvSpPr/>
          <p:nvPr/>
        </p:nvSpPr>
        <p:spPr>
          <a:xfrm>
            <a:off x="8572505" y="5327565"/>
            <a:ext cx="495300" cy="5598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Down Arrow 3">
            <a:extLst>
              <a:ext uri="{FF2B5EF4-FFF2-40B4-BE49-F238E27FC236}">
                <a16:creationId xmlns:a16="http://schemas.microsoft.com/office/drawing/2014/main" id="{0251FE6E-8D90-40BC-B267-5C867657BDE1}"/>
              </a:ext>
            </a:extLst>
          </p:cNvPr>
          <p:cNvSpPr/>
          <p:nvPr/>
        </p:nvSpPr>
        <p:spPr>
          <a:xfrm flipV="1">
            <a:off x="9017009" y="5289355"/>
            <a:ext cx="495300" cy="5598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Down Arrow 3">
            <a:extLst>
              <a:ext uri="{FF2B5EF4-FFF2-40B4-BE49-F238E27FC236}">
                <a16:creationId xmlns:a16="http://schemas.microsoft.com/office/drawing/2014/main" id="{A95ADA02-034C-46E7-8FD0-D10397DD977A}"/>
              </a:ext>
            </a:extLst>
          </p:cNvPr>
          <p:cNvSpPr/>
          <p:nvPr/>
        </p:nvSpPr>
        <p:spPr>
          <a:xfrm>
            <a:off x="8769359" y="6160398"/>
            <a:ext cx="495300" cy="5238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Down Arrow 3">
            <a:extLst>
              <a:ext uri="{FF2B5EF4-FFF2-40B4-BE49-F238E27FC236}">
                <a16:creationId xmlns:a16="http://schemas.microsoft.com/office/drawing/2014/main" id="{5A6DB880-7A4A-4D71-ABEE-731AA3DD4B89}"/>
              </a:ext>
            </a:extLst>
          </p:cNvPr>
          <p:cNvSpPr/>
          <p:nvPr/>
        </p:nvSpPr>
        <p:spPr>
          <a:xfrm>
            <a:off x="10283829" y="2949645"/>
            <a:ext cx="495300" cy="5238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Down Arrow 3">
            <a:extLst>
              <a:ext uri="{FF2B5EF4-FFF2-40B4-BE49-F238E27FC236}">
                <a16:creationId xmlns:a16="http://schemas.microsoft.com/office/drawing/2014/main" id="{EFFB354B-E8DE-425B-AFF1-E2CD443DDF79}"/>
              </a:ext>
            </a:extLst>
          </p:cNvPr>
          <p:cNvSpPr/>
          <p:nvPr/>
        </p:nvSpPr>
        <p:spPr>
          <a:xfrm>
            <a:off x="10321929" y="3712904"/>
            <a:ext cx="495300" cy="5238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Down Arrow 3">
            <a:extLst>
              <a:ext uri="{FF2B5EF4-FFF2-40B4-BE49-F238E27FC236}">
                <a16:creationId xmlns:a16="http://schemas.microsoft.com/office/drawing/2014/main" id="{4DAD484A-6A00-4483-85D0-C18FA523675C}"/>
              </a:ext>
            </a:extLst>
          </p:cNvPr>
          <p:cNvSpPr/>
          <p:nvPr/>
        </p:nvSpPr>
        <p:spPr>
          <a:xfrm>
            <a:off x="10321929" y="4511800"/>
            <a:ext cx="495300" cy="5238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Down Arrow 3">
            <a:extLst>
              <a:ext uri="{FF2B5EF4-FFF2-40B4-BE49-F238E27FC236}">
                <a16:creationId xmlns:a16="http://schemas.microsoft.com/office/drawing/2014/main" id="{32BF83A9-D2E7-4075-8A12-74270E2719B6}"/>
              </a:ext>
            </a:extLst>
          </p:cNvPr>
          <p:cNvSpPr/>
          <p:nvPr/>
        </p:nvSpPr>
        <p:spPr>
          <a:xfrm flipV="1">
            <a:off x="10790243" y="5310696"/>
            <a:ext cx="495300" cy="5238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Down Arrow 3">
            <a:extLst>
              <a:ext uri="{FF2B5EF4-FFF2-40B4-BE49-F238E27FC236}">
                <a16:creationId xmlns:a16="http://schemas.microsoft.com/office/drawing/2014/main" id="{4E772DE0-35C5-4452-9F79-A7552D3FC05A}"/>
              </a:ext>
            </a:extLst>
          </p:cNvPr>
          <p:cNvSpPr/>
          <p:nvPr/>
        </p:nvSpPr>
        <p:spPr>
          <a:xfrm flipV="1">
            <a:off x="10779129" y="6182899"/>
            <a:ext cx="495300" cy="5238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Down Arrow 3">
            <a:extLst>
              <a:ext uri="{FF2B5EF4-FFF2-40B4-BE49-F238E27FC236}">
                <a16:creationId xmlns:a16="http://schemas.microsoft.com/office/drawing/2014/main" id="{FB2CD65C-A540-41C5-B27E-E56628CF61B0}"/>
              </a:ext>
            </a:extLst>
          </p:cNvPr>
          <p:cNvSpPr/>
          <p:nvPr/>
        </p:nvSpPr>
        <p:spPr>
          <a:xfrm>
            <a:off x="10294943" y="5352857"/>
            <a:ext cx="495300" cy="5238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506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C9FB5-9949-47EC-806B-C6B6324D6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96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Commitment to Improve Accountability and Trust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77C6AB-E65E-497C-9FA9-22670D14E15D}"/>
              </a:ext>
            </a:extLst>
          </p:cNvPr>
          <p:cNvSpPr txBox="1"/>
          <p:nvPr/>
        </p:nvSpPr>
        <p:spPr>
          <a:xfrm>
            <a:off x="819150" y="1571625"/>
            <a:ext cx="603885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arenR"/>
            </a:pPr>
            <a:r>
              <a:rPr lang="en-US" sz="3000" dirty="0"/>
              <a:t>Don’t hide behind a question when you are really making a statement.</a:t>
            </a:r>
          </a:p>
          <a:p>
            <a:pPr marL="742950" indent="-742950">
              <a:buAutoNum type="arabicParenR"/>
            </a:pPr>
            <a:r>
              <a:rPr lang="en-US" sz="3000" dirty="0"/>
              <a:t>Request owners of problem to consistently identify the “they” or “everyone” or groups, such as “all the branches” or “all our partners”. Own it.</a:t>
            </a:r>
          </a:p>
          <a:p>
            <a:pPr marL="742950" indent="-742950">
              <a:buAutoNum type="arabicParenR"/>
            </a:pPr>
            <a:r>
              <a:rPr lang="en-US" sz="3000" dirty="0"/>
              <a:t>Don’t hide behind company-wide or broad emails.</a:t>
            </a:r>
            <a:endParaRPr lang="en-US" sz="3000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7CAEE3-6050-47EC-AB00-6795772E1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585" y="2037625"/>
            <a:ext cx="5133975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184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4A2719A-813A-4503-AF5A-073869517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3082" y="2298829"/>
            <a:ext cx="3053023" cy="19969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EC9FB5-9949-47EC-806B-C6B6324D6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Pairing Code of Conduct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77C6AB-E65E-497C-9FA9-22670D14E15D}"/>
              </a:ext>
            </a:extLst>
          </p:cNvPr>
          <p:cNvSpPr txBox="1"/>
          <p:nvPr/>
        </p:nvSpPr>
        <p:spPr>
          <a:xfrm>
            <a:off x="819151" y="1571625"/>
            <a:ext cx="84391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Commit to each other that ‘pairing off’ will not occur. Establish a No Pairing Code of Conduct.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2060"/>
                </a:solidFill>
              </a:rPr>
              <a:t>Pause all conversations if that person is not in the room.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2060"/>
                </a:solidFill>
              </a:rPr>
              <a:t>Reschedule conversations when all can attend. Shuts down gossip and negativity.</a:t>
            </a:r>
          </a:p>
        </p:txBody>
      </p:sp>
    </p:spTree>
    <p:extLst>
      <p:ext uri="{BB962C8B-B14F-4D97-AF65-F5344CB8AC3E}">
        <p14:creationId xmlns:p14="http://schemas.microsoft.com/office/powerpoint/2010/main" val="1766268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tse1.mm.bing.net/th?id=OIP.M01338800dfc28967419dad790fe757efo0&amp;w=276&amp;h=187&amp;c=7&amp;rs=1&amp;qlt=90&amp;o=4&amp;pid=1.1">
            <a:extLst>
              <a:ext uri="{FF2B5EF4-FFF2-40B4-BE49-F238E27FC236}">
                <a16:creationId xmlns:a16="http://schemas.microsoft.com/office/drawing/2014/main" id="{0D7B2109-78EC-4D67-8BE0-8D9956529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998132"/>
            <a:ext cx="5829300" cy="394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94E7722-01FE-43B5-97B0-90AB762E2FFA}"/>
              </a:ext>
            </a:extLst>
          </p:cNvPr>
          <p:cNvSpPr txBox="1"/>
          <p:nvPr/>
        </p:nvSpPr>
        <p:spPr>
          <a:xfrm>
            <a:off x="654686" y="5522260"/>
            <a:ext cx="9467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Misunderstandings in sarcasm are by design. Address with the </a:t>
            </a:r>
            <a:r>
              <a:rPr lang="en-US" sz="2000" b="0" i="0" u="sng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Genuine Approach </a:t>
            </a:r>
            <a:r>
              <a:rPr lang="en-US" sz="2000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of confirmation.</a:t>
            </a: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F5DF3-8BAB-4B76-9375-83AD8FDCE03E}"/>
              </a:ext>
            </a:extLst>
          </p:cNvPr>
          <p:cNvSpPr txBox="1"/>
          <p:nvPr/>
        </p:nvSpPr>
        <p:spPr>
          <a:xfrm>
            <a:off x="7134225" y="304800"/>
            <a:ext cx="474345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200" b="1" dirty="0"/>
              <a:t>Insecurity. </a:t>
            </a:r>
            <a:r>
              <a:rPr lang="en-US" sz="2200" dirty="0"/>
              <a:t>For some, using sarcasm or teasing is a way of avoiding confrontation because they are afraid of asking for what they want. </a:t>
            </a:r>
          </a:p>
          <a:p>
            <a:pPr marL="342900" indent="-342900">
              <a:buAutoNum type="arabicParenR"/>
            </a:pPr>
            <a:r>
              <a:rPr lang="en-US" sz="2200" dirty="0"/>
              <a:t>Sarcasm can also be </a:t>
            </a:r>
            <a:r>
              <a:rPr lang="en-US" sz="2200" b="1" dirty="0"/>
              <a:t>passive aggressive </a:t>
            </a:r>
            <a:r>
              <a:rPr lang="en-US" sz="2200" dirty="0"/>
              <a:t>or as a way to </a:t>
            </a:r>
            <a:r>
              <a:rPr lang="en-US" sz="2200" b="1" dirty="0"/>
              <a:t>assert dominance. </a:t>
            </a:r>
          </a:p>
          <a:p>
            <a:pPr marL="342900" indent="-342900">
              <a:buAutoNum type="arabicParenR"/>
            </a:pPr>
            <a:r>
              <a:rPr lang="en-US" sz="2200" b="1" dirty="0"/>
              <a:t>Social Awkwardness. </a:t>
            </a:r>
            <a:r>
              <a:rPr lang="en-US" sz="2200" dirty="0"/>
              <a:t>This is another kind of insecurity, but you will often hear loners at parties or networking events use sarcasm as an attempt to lighten the mood or bond.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A438BF-0DEB-4C6F-A887-D234CFC22320}"/>
              </a:ext>
            </a:extLst>
          </p:cNvPr>
          <p:cNvSpPr txBox="1"/>
          <p:nvPr/>
        </p:nvSpPr>
        <p:spPr>
          <a:xfrm>
            <a:off x="3609975" y="6230146"/>
            <a:ext cx="6400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>
                <a:solidFill>
                  <a:srgbClr val="444444"/>
                </a:solidFill>
                <a:effectLst/>
                <a:latin typeface="Roboto" panose="02000000000000000000" pitchFamily="2" charset="0"/>
                <a:hlinkClick r:id="rId3"/>
              </a:rPr>
              <a:t>https://www.scienceofpeople.com/sarcasm-why-it-hurts-us/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203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500D0-0491-412F-88E4-1B6BC7DD0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5583" y="385011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RESISTANCE BRAIN vs. RECEPTIVE BRAIN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CB0DB-7193-4CD1-8DE8-9222C43F7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559" y="2568979"/>
            <a:ext cx="3078078" cy="1736475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Brainstem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Fight or Flight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F9B227E-0292-474C-9390-3004C5EE4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358" y="1325563"/>
            <a:ext cx="8245642" cy="553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AB9B18-EC93-4661-9E22-16B271C76D6D}"/>
              </a:ext>
            </a:extLst>
          </p:cNvPr>
          <p:cNvSpPr txBox="1"/>
          <p:nvPr/>
        </p:nvSpPr>
        <p:spPr>
          <a:xfrm>
            <a:off x="698835" y="6099084"/>
            <a:ext cx="1957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entury Gothic" panose="020B0502020202020204" pitchFamily="34" charset="0"/>
              </a:rPr>
              <a:t>Source: Bill Crawford “Top of the Brain”</a:t>
            </a:r>
          </a:p>
        </p:txBody>
      </p:sp>
    </p:spTree>
    <p:extLst>
      <p:ext uri="{BB962C8B-B14F-4D97-AF65-F5344CB8AC3E}">
        <p14:creationId xmlns:p14="http://schemas.microsoft.com/office/powerpoint/2010/main" val="2043531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D1780462-4CDA-4D14-8924-ED07F385EB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2715" y="1219199"/>
            <a:ext cx="4031803" cy="50292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/>
              <a:t>Creating Success: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/>
              <a:t>Retrain the limbic system to see stress for what it is, which is not something that is being done TO us (deadlines/difficult people). Emotions are housed here.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/>
              <a:t>Recognize that stress is a chemical change and signals data to be sent to the lower 20% of our brain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/>
              <a:t>Get to “The Top of the Brain.” 80% of the brain is the Neocortex.</a:t>
            </a: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E31617BD-C309-4241-B4F6-E63316B06EF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300" y="0"/>
            <a:ext cx="7886700" cy="6858000"/>
          </a:xfrm>
        </p:spPr>
      </p:pic>
    </p:spTree>
    <p:extLst>
      <p:ext uri="{BB962C8B-B14F-4D97-AF65-F5344CB8AC3E}">
        <p14:creationId xmlns:p14="http://schemas.microsoft.com/office/powerpoint/2010/main" val="3338650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extLst>
              <a:ext uri="{FF2B5EF4-FFF2-40B4-BE49-F238E27FC236}">
                <a16:creationId xmlns:a16="http://schemas.microsoft.com/office/drawing/2014/main" id="{88DAE168-5948-4364-8BD4-CD8A8C98FD6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542419B7-631B-488B-A233-5099C08936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323165"/>
            <a:ext cx="184731" cy="646331"/>
          </a:xfrm>
          <a:prstGeom prst="rect">
            <a:avLst/>
          </a:prstGeom>
          <a:solidFill>
            <a:srgbClr val="F7F7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US" altLang="en-US" sz="900" dirty="0">
                <a:solidFill>
                  <a:srgbClr val="101010"/>
                </a:solidFill>
                <a:latin typeface="-apple-system"/>
              </a:rPr>
            </a:br>
            <a:endParaRPr lang="en-US" altLang="en-US" sz="900" dirty="0">
              <a:solidFill>
                <a:srgbClr val="101010"/>
              </a:solidFill>
              <a:latin typeface="-apple-system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29D9C08D-F421-4166-995F-0A65818FF6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99927"/>
            <a:ext cx="184731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US" altLang="en-US" sz="900" dirty="0">
                <a:solidFill>
                  <a:srgbClr val="101010"/>
                </a:solidFill>
                <a:latin typeface="system-ui"/>
              </a:rPr>
            </a:b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D849FE1-E596-494E-9CE0-302376B7B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82519" y="485596"/>
            <a:ext cx="8686800" cy="12193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>
                <a:solidFill>
                  <a:schemeClr val="accent6"/>
                </a:solidFill>
                <a:latin typeface="HZCU League Press"/>
              </a:rPr>
              <a:t>Know </a:t>
            </a:r>
            <a:r>
              <a:rPr lang="en-US" sz="7000" b="1" dirty="0">
                <a:solidFill>
                  <a:schemeClr val="accent6"/>
                </a:solidFill>
                <a:latin typeface="HZCU League Press"/>
              </a:rPr>
              <a:t>YOUR</a:t>
            </a:r>
            <a:r>
              <a:rPr lang="en-US" sz="6000" b="1" dirty="0">
                <a:solidFill>
                  <a:schemeClr val="accent6"/>
                </a:solidFill>
                <a:latin typeface="HZCU League Press"/>
              </a:rPr>
              <a:t> Top Triggers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7AB88AA-74EC-4B1B-8935-3E89DC31A7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081" y="2228841"/>
            <a:ext cx="5774559" cy="3809843"/>
          </a:xfrm>
          <a:prstGeom prst="rect">
            <a:avLst/>
          </a:prstGeom>
          <a:solidFill>
            <a:srgbClr val="9AAE3C"/>
          </a:solidFill>
          <a:effectLst>
            <a:outerShdw blurRad="50800" dist="50800" dir="5400000" sx="120000" sy="120000" algn="ctr" rotWithShape="0">
              <a:srgbClr val="D68B2A"/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75568C-470B-4C4A-82BC-5970D1150A58}"/>
              </a:ext>
            </a:extLst>
          </p:cNvPr>
          <p:cNvSpPr txBox="1"/>
          <p:nvPr/>
        </p:nvSpPr>
        <p:spPr>
          <a:xfrm>
            <a:off x="7660640" y="2283556"/>
            <a:ext cx="48158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/>
                </a:solidFill>
              </a:rPr>
              <a:t>1.</a:t>
            </a:r>
          </a:p>
          <a:p>
            <a:r>
              <a:rPr lang="en-US" sz="4800" b="1" dirty="0">
                <a:solidFill>
                  <a:schemeClr val="accent6"/>
                </a:solidFill>
              </a:rPr>
              <a:t>2.</a:t>
            </a:r>
          </a:p>
          <a:p>
            <a:r>
              <a:rPr lang="en-US" sz="4800" b="1" dirty="0">
                <a:solidFill>
                  <a:schemeClr val="accent6"/>
                </a:solidFill>
              </a:rPr>
              <a:t>3.</a:t>
            </a:r>
          </a:p>
          <a:p>
            <a:r>
              <a:rPr lang="en-US" sz="4800" b="1" dirty="0">
                <a:solidFill>
                  <a:schemeClr val="accent6"/>
                </a:solidFill>
              </a:rPr>
              <a:t>4.</a:t>
            </a:r>
          </a:p>
          <a:p>
            <a:r>
              <a:rPr lang="en-US" sz="4800" b="1" dirty="0">
                <a:solidFill>
                  <a:schemeClr val="accent6"/>
                </a:solidFill>
              </a:rPr>
              <a:t>5.</a:t>
            </a:r>
          </a:p>
        </p:txBody>
      </p:sp>
    </p:spTree>
    <p:extLst>
      <p:ext uri="{BB962C8B-B14F-4D97-AF65-F5344CB8AC3E}">
        <p14:creationId xmlns:p14="http://schemas.microsoft.com/office/powerpoint/2010/main" val="9216709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DB903-3E51-4480-A41A-1F9D6004E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Neocortex Questions </a:t>
            </a:r>
            <a:r>
              <a:rPr lang="en-US" sz="2400" i="1" dirty="0"/>
              <a:t>by Bill Crafword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3ABF96-14B9-4005-B716-22BB5C42B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105" y="1472698"/>
            <a:ext cx="10999370" cy="52489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Ask these questions to engage upper part of brain.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</a:rPr>
              <a:t>Has this thought, emotion, or action been chosen deliberately, or on purpose?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9394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DB903-3E51-4480-A41A-1F9D6004E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Neocortex Questions </a:t>
            </a:r>
            <a:r>
              <a:rPr lang="en-US" sz="2400" i="1" dirty="0"/>
              <a:t>by Bill Crafword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3ABF96-14B9-4005-B716-22BB5C42B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105" y="1472698"/>
            <a:ext cx="10999370" cy="52489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Engagement of Upper 80% of brain is required: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Has this thought, emotion, or action been chosen deliberately, or on purpose?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accent1"/>
                </a:solidFill>
              </a:rPr>
              <a:t>How is it working for me? Is it getting me what I want?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864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1656B-BA25-44AE-985A-FD95DB3AB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Gaps in Executive-Level Skills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BCECE-8366-4F45-A708-8879855C0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016" y="1194934"/>
            <a:ext cx="10262327" cy="5156517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b="1" dirty="0"/>
              <a:t>Top 5 Gaps in Executive and Board Leadership Skills  </a:t>
            </a:r>
          </a:p>
          <a:p>
            <a:endParaRPr lang="en-US" dirty="0"/>
          </a:p>
          <a:p>
            <a:pPr marL="514350" indent="-514350">
              <a:buAutoNum type="arabicParenR"/>
            </a:pPr>
            <a:r>
              <a:rPr lang="en-US" b="1" dirty="0"/>
              <a:t>Emotional Intelligence &amp; Awareness</a:t>
            </a:r>
            <a:r>
              <a:rPr lang="en-US" dirty="0"/>
              <a:t> </a:t>
            </a:r>
          </a:p>
          <a:p>
            <a:pPr marL="514350" indent="-514350">
              <a:buAutoNum type="arabicParenR"/>
            </a:pPr>
            <a:r>
              <a:rPr lang="en-US" b="1" dirty="0"/>
              <a:t>Courageous &amp; Crucial Conversations</a:t>
            </a:r>
            <a:r>
              <a:rPr lang="en-US" dirty="0"/>
              <a:t> </a:t>
            </a:r>
          </a:p>
          <a:p>
            <a:pPr marL="514350" indent="-514350">
              <a:buAutoNum type="arabicParenR"/>
            </a:pPr>
            <a:r>
              <a:rPr lang="en-US" b="1" dirty="0"/>
              <a:t>Critical and Strategic Thinker</a:t>
            </a:r>
            <a:endParaRPr lang="en-US" dirty="0"/>
          </a:p>
          <a:p>
            <a:pPr marL="514350" indent="-514350">
              <a:buAutoNum type="arabicParenR"/>
            </a:pPr>
            <a:r>
              <a:rPr lang="en-US" b="1" dirty="0"/>
              <a:t>Succession Planning &amp; Delegation</a:t>
            </a:r>
            <a:endParaRPr lang="en-US" dirty="0"/>
          </a:p>
          <a:p>
            <a:pPr marL="514350" indent="-514350">
              <a:buAutoNum type="arabicParenR"/>
            </a:pPr>
            <a:r>
              <a:rPr lang="en-US" b="1" dirty="0"/>
              <a:t>Leading with Consistent Voice as One Executive Team</a:t>
            </a:r>
          </a:p>
          <a:p>
            <a:pPr marL="0" indent="0" algn="ctr">
              <a:buNone/>
            </a:pPr>
            <a:r>
              <a:rPr lang="en-US" b="1" dirty="0"/>
              <a:t> </a:t>
            </a:r>
            <a:r>
              <a:rPr lang="en-US" sz="6600" b="1" dirty="0"/>
              <a:t>Leadership = We &gt; Me</a:t>
            </a:r>
            <a:endParaRPr lang="en-US" sz="6600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178145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DB903-3E51-4480-A41A-1F9D6004E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Neocortex Questions </a:t>
            </a:r>
            <a:r>
              <a:rPr lang="en-US" sz="2400" i="1" dirty="0"/>
              <a:t>by Bill Crafword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3ABF96-14B9-4005-B716-22BB5C42B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105" y="1472698"/>
            <a:ext cx="10999370" cy="52489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Engagement of Upper 80% of brain is required: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Has this thought, emotion, or action been chosen deliberately, or on purpose?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How is it working for me?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accent1"/>
                </a:solidFill>
              </a:rPr>
              <a:t>Is this thought, emotion, or action making the statement I want to make about who I am?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0452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DB903-3E51-4480-A41A-1F9D6004E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Neocortex Questions </a:t>
            </a:r>
            <a:r>
              <a:rPr lang="en-US" sz="2400" i="1" dirty="0"/>
              <a:t>by Bill Crafword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3ABF96-14B9-4005-B716-22BB5C42B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105" y="1472698"/>
            <a:ext cx="10999370" cy="52489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Engagement of Upper 80% of brain is required: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Has this thought, emotion, or action been chosen deliberately, or on purpose?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How is it working for me?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Is this thought, emotion, or action making the statement I want to make about who I am?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accent1"/>
                </a:solidFill>
              </a:rPr>
              <a:t>Would I teach this thought, emotion, or reaction to my child,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      my children or to someone I love?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2186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70248-CA39-4764-AE6F-F2F175E13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Shut Down the Drama Zone!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C46794-897D-4E23-BC5E-053010FE296D}"/>
              </a:ext>
            </a:extLst>
          </p:cNvPr>
          <p:cNvSpPr txBox="1"/>
          <p:nvPr/>
        </p:nvSpPr>
        <p:spPr>
          <a:xfrm>
            <a:off x="0" y="6377220"/>
            <a:ext cx="14216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1100" i="1" dirty="0">
                <a:solidFill>
                  <a:srgbClr val="000000"/>
                </a:solidFill>
                <a:latin typeface="Century Gothic" panose="020B0502020202020204" pitchFamily="34" charset="0"/>
              </a:rPr>
              <a:t>Reference: Abe Wagner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1FF3927E-C419-4597-A100-CDF86B3E4DEF}"/>
              </a:ext>
            </a:extLst>
          </p:cNvPr>
          <p:cNvSpPr/>
          <p:nvPr/>
        </p:nvSpPr>
        <p:spPr>
          <a:xfrm>
            <a:off x="3433011" y="2258758"/>
            <a:ext cx="4684293" cy="3869324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21595D-9906-4D60-8F42-586A44E01377}"/>
              </a:ext>
            </a:extLst>
          </p:cNvPr>
          <p:cNvSpPr txBox="1"/>
          <p:nvPr/>
        </p:nvSpPr>
        <p:spPr>
          <a:xfrm>
            <a:off x="4724399" y="4514262"/>
            <a:ext cx="21015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entury Gothic" panose="020B0502020202020204" pitchFamily="34" charset="0"/>
              </a:rPr>
              <a:t>Drama</a:t>
            </a:r>
          </a:p>
        </p:txBody>
      </p:sp>
      <p:pic>
        <p:nvPicPr>
          <p:cNvPr id="12" name="Graphic 11" descr="No sign outline">
            <a:extLst>
              <a:ext uri="{FF2B5EF4-FFF2-40B4-BE49-F238E27FC236}">
                <a16:creationId xmlns:a16="http://schemas.microsoft.com/office/drawing/2014/main" id="{F95F2475-2738-4DE6-81EF-127F0D4E15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36641" y="3591362"/>
            <a:ext cx="2622885" cy="262288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364A128-7E66-4BA3-90A5-780BD672F699}"/>
              </a:ext>
            </a:extLst>
          </p:cNvPr>
          <p:cNvSpPr txBox="1"/>
          <p:nvPr/>
        </p:nvSpPr>
        <p:spPr>
          <a:xfrm>
            <a:off x="4344900" y="1635852"/>
            <a:ext cx="2863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Persecutor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C09852-4FE7-46B6-BE5A-825A8B602102}"/>
              </a:ext>
            </a:extLst>
          </p:cNvPr>
          <p:cNvSpPr txBox="1"/>
          <p:nvPr/>
        </p:nvSpPr>
        <p:spPr>
          <a:xfrm>
            <a:off x="1758617" y="5615418"/>
            <a:ext cx="1947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Victim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D1092D-2E9F-4DD6-85AA-C39B94788811}"/>
              </a:ext>
            </a:extLst>
          </p:cNvPr>
          <p:cNvSpPr txBox="1"/>
          <p:nvPr/>
        </p:nvSpPr>
        <p:spPr>
          <a:xfrm>
            <a:off x="7689175" y="5629472"/>
            <a:ext cx="2863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Rescuer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C83FA1B-CB2E-4852-A681-9033FBF15CCA}"/>
              </a:ext>
            </a:extLst>
          </p:cNvPr>
          <p:cNvCxnSpPr/>
          <p:nvPr/>
        </p:nvCxnSpPr>
        <p:spPr>
          <a:xfrm>
            <a:off x="3673643" y="6377220"/>
            <a:ext cx="4331367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3F83945-8737-4DD6-B4D6-B7BF6DF3C8B0}"/>
              </a:ext>
            </a:extLst>
          </p:cNvPr>
          <p:cNvCxnSpPr>
            <a:cxnSpLocks/>
          </p:cNvCxnSpPr>
          <p:nvPr/>
        </p:nvCxnSpPr>
        <p:spPr>
          <a:xfrm flipV="1">
            <a:off x="3378863" y="2383600"/>
            <a:ext cx="1944608" cy="3250754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B628C4D-CB67-482A-82ED-3D20E1D64597}"/>
              </a:ext>
            </a:extLst>
          </p:cNvPr>
          <p:cNvCxnSpPr>
            <a:cxnSpLocks/>
          </p:cNvCxnSpPr>
          <p:nvPr/>
        </p:nvCxnSpPr>
        <p:spPr>
          <a:xfrm flipH="1" flipV="1">
            <a:off x="6240621" y="2383600"/>
            <a:ext cx="2062918" cy="3418747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80546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07E47-57ED-4D6D-9F6F-D617B5D51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Shutting Down the Drama Zone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3EB6E1-A107-4B69-8C06-67F45AC4E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171" y="1488741"/>
            <a:ext cx="8429190" cy="4351338"/>
          </a:xfrm>
        </p:spPr>
        <p:txBody>
          <a:bodyPr>
            <a:noAutofit/>
          </a:bodyPr>
          <a:lstStyle/>
          <a:p>
            <a:pPr defTabSz="685800">
              <a:defRPr/>
            </a:pPr>
            <a:r>
              <a:rPr lang="en-US" sz="4000" dirty="0">
                <a:solidFill>
                  <a:srgbClr val="002060"/>
                </a:solidFill>
              </a:rPr>
              <a:t>Shift your focus to </a:t>
            </a:r>
            <a:r>
              <a:rPr lang="en-US" sz="4000" b="1" dirty="0">
                <a:solidFill>
                  <a:srgbClr val="002060"/>
                </a:solidFill>
              </a:rPr>
              <a:t>help the victim own the problem and solve it themselves.</a:t>
            </a:r>
          </a:p>
          <a:p>
            <a:pPr defTabSz="685800">
              <a:defRPr/>
            </a:pPr>
            <a:r>
              <a:rPr lang="en-US" sz="4000" dirty="0">
                <a:solidFill>
                  <a:srgbClr val="002060"/>
                </a:solidFill>
              </a:rPr>
              <a:t>Offer questions instead of advice. </a:t>
            </a:r>
          </a:p>
          <a:p>
            <a:pPr defTabSz="685800">
              <a:defRPr/>
            </a:pPr>
            <a:r>
              <a:rPr lang="en-US" sz="4000" dirty="0">
                <a:solidFill>
                  <a:srgbClr val="002060"/>
                </a:solidFill>
              </a:rPr>
              <a:t>And then wait 30 seconds for them to process and respond.</a:t>
            </a: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54469272-EA62-4344-9B23-C1C5DF0CDDC0}"/>
              </a:ext>
            </a:extLst>
          </p:cNvPr>
          <p:cNvSpPr/>
          <p:nvPr/>
        </p:nvSpPr>
        <p:spPr>
          <a:xfrm>
            <a:off x="9821957" y="1730023"/>
            <a:ext cx="758693" cy="730761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72740B-4EA6-42D4-A978-6295BE902C1E}"/>
              </a:ext>
            </a:extLst>
          </p:cNvPr>
          <p:cNvSpPr txBox="1"/>
          <p:nvPr/>
        </p:nvSpPr>
        <p:spPr>
          <a:xfrm>
            <a:off x="9898865" y="2087753"/>
            <a:ext cx="10650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  <a:latin typeface="Century Gothic" panose="020B0502020202020204" pitchFamily="34" charset="0"/>
              </a:rPr>
              <a:t>Drama</a:t>
            </a:r>
          </a:p>
        </p:txBody>
      </p:sp>
      <p:pic>
        <p:nvPicPr>
          <p:cNvPr id="6" name="Graphic 5" descr="No sign outline">
            <a:extLst>
              <a:ext uri="{FF2B5EF4-FFF2-40B4-BE49-F238E27FC236}">
                <a16:creationId xmlns:a16="http://schemas.microsoft.com/office/drawing/2014/main" id="{58B55BA4-FB91-4602-ACC4-1480D5B389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0498" y="1909005"/>
            <a:ext cx="501610" cy="5626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0E3310A-7D94-4030-B878-9D0A9CA579A3}"/>
              </a:ext>
            </a:extLst>
          </p:cNvPr>
          <p:cNvSpPr txBox="1"/>
          <p:nvPr/>
        </p:nvSpPr>
        <p:spPr>
          <a:xfrm>
            <a:off x="9014342" y="1504001"/>
            <a:ext cx="23739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entury Gothic" panose="020B0502020202020204" pitchFamily="34" charset="0"/>
              </a:rPr>
              <a:t>Persecutor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09DEC3-8633-4956-8213-6383BCCD5156}"/>
              </a:ext>
            </a:extLst>
          </p:cNvPr>
          <p:cNvSpPr txBox="1"/>
          <p:nvPr/>
        </p:nvSpPr>
        <p:spPr>
          <a:xfrm>
            <a:off x="8829633" y="2353787"/>
            <a:ext cx="9867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entury Gothic" panose="020B0502020202020204" pitchFamily="34" charset="0"/>
              </a:rPr>
              <a:t>Victim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7B0B27-679E-4264-8700-7E31666AA03F}"/>
              </a:ext>
            </a:extLst>
          </p:cNvPr>
          <p:cNvSpPr txBox="1"/>
          <p:nvPr/>
        </p:nvSpPr>
        <p:spPr>
          <a:xfrm>
            <a:off x="10350292" y="2349161"/>
            <a:ext cx="1451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entury Gothic" panose="020B0502020202020204" pitchFamily="34" charset="0"/>
              </a:rPr>
              <a:t>Rescuer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B34BDCE-7F57-468E-A608-9CCF178E4664}"/>
              </a:ext>
            </a:extLst>
          </p:cNvPr>
          <p:cNvCxnSpPr>
            <a:cxnSpLocks/>
          </p:cNvCxnSpPr>
          <p:nvPr/>
        </p:nvCxnSpPr>
        <p:spPr>
          <a:xfrm>
            <a:off x="10339170" y="1794970"/>
            <a:ext cx="354903" cy="648028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D2A745F-6E7D-4618-A092-CD6521ACE937}"/>
              </a:ext>
            </a:extLst>
          </p:cNvPr>
          <p:cNvCxnSpPr>
            <a:cxnSpLocks/>
          </p:cNvCxnSpPr>
          <p:nvPr/>
        </p:nvCxnSpPr>
        <p:spPr>
          <a:xfrm flipH="1">
            <a:off x="9685479" y="1795103"/>
            <a:ext cx="399964" cy="676516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FE8E9D0-54AD-4565-9630-E86199785F88}"/>
              </a:ext>
            </a:extLst>
          </p:cNvPr>
          <p:cNvCxnSpPr>
            <a:cxnSpLocks/>
          </p:cNvCxnSpPr>
          <p:nvPr/>
        </p:nvCxnSpPr>
        <p:spPr>
          <a:xfrm>
            <a:off x="9708533" y="2517807"/>
            <a:ext cx="985540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88196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07E47-57ED-4D6D-9F6F-D617B5D51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Shutting Down the Drama Zone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3EB6E1-A107-4B69-8C06-67F45AC4E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481" y="1381764"/>
            <a:ext cx="9012659" cy="5369259"/>
          </a:xfrm>
        </p:spPr>
        <p:txBody>
          <a:bodyPr>
            <a:noAutofit/>
          </a:bodyPr>
          <a:lstStyle/>
          <a:p>
            <a:pPr defTabSz="685800">
              <a:defRPr/>
            </a:pPr>
            <a:r>
              <a:rPr lang="en-US" sz="2400" b="1" dirty="0">
                <a:solidFill>
                  <a:srgbClr val="002060"/>
                </a:solidFill>
              </a:rPr>
              <a:t>Provide questions for the victim so they can begin to process and solve the problem through your questions.</a:t>
            </a:r>
          </a:p>
          <a:p>
            <a:pPr marL="0" indent="0" defTabSz="685800">
              <a:buNone/>
              <a:defRPr/>
            </a:pPr>
            <a:r>
              <a:rPr lang="en-US" sz="2400" b="1" dirty="0">
                <a:solidFill>
                  <a:srgbClr val="002060"/>
                </a:solidFill>
              </a:rPr>
              <a:t>All questions should include “what” and “you”. </a:t>
            </a:r>
          </a:p>
          <a:p>
            <a:pPr marL="0" indent="0" defTabSz="685800">
              <a:buNone/>
              <a:defRPr/>
            </a:pPr>
            <a:r>
              <a:rPr lang="en-US" sz="2400" b="1" dirty="0">
                <a:solidFill>
                  <a:srgbClr val="002060"/>
                </a:solidFill>
              </a:rPr>
              <a:t>Avoid “I” and “should”.</a:t>
            </a:r>
          </a:p>
          <a:p>
            <a:pPr marL="257175" indent="-257175" defTabSz="685800">
              <a:buFontTx/>
              <a:buChar char="-"/>
              <a:defRPr/>
            </a:pPr>
            <a:r>
              <a:rPr lang="en-US" sz="2100" b="1" dirty="0">
                <a:solidFill>
                  <a:srgbClr val="002060"/>
                </a:solidFill>
              </a:rPr>
              <a:t>What</a:t>
            </a:r>
            <a:r>
              <a:rPr lang="en-US" sz="2100" dirty="0">
                <a:solidFill>
                  <a:srgbClr val="002060"/>
                </a:solidFill>
              </a:rPr>
              <a:t> can </a:t>
            </a:r>
            <a:r>
              <a:rPr lang="en-US" sz="2100" b="1" dirty="0">
                <a:solidFill>
                  <a:srgbClr val="002060"/>
                </a:solidFill>
              </a:rPr>
              <a:t>you</a:t>
            </a:r>
            <a:r>
              <a:rPr lang="en-US" sz="2100" dirty="0">
                <a:solidFill>
                  <a:srgbClr val="002060"/>
                </a:solidFill>
              </a:rPr>
              <a:t> do to better understand the complete situation? </a:t>
            </a:r>
          </a:p>
          <a:p>
            <a:pPr marL="257175" indent="-257175" defTabSz="685800">
              <a:buFontTx/>
              <a:buChar char="-"/>
              <a:defRPr/>
            </a:pPr>
            <a:r>
              <a:rPr lang="en-US" sz="2100" b="1" dirty="0">
                <a:solidFill>
                  <a:srgbClr val="002060"/>
                </a:solidFill>
              </a:rPr>
              <a:t>What</a:t>
            </a:r>
            <a:r>
              <a:rPr lang="en-US" sz="2100" dirty="0">
                <a:solidFill>
                  <a:srgbClr val="002060"/>
                </a:solidFill>
              </a:rPr>
              <a:t> can </a:t>
            </a:r>
            <a:r>
              <a:rPr lang="en-US" sz="2100" b="1" dirty="0">
                <a:solidFill>
                  <a:srgbClr val="002060"/>
                </a:solidFill>
              </a:rPr>
              <a:t>you</a:t>
            </a:r>
            <a:r>
              <a:rPr lang="en-US" sz="2100" dirty="0">
                <a:solidFill>
                  <a:srgbClr val="002060"/>
                </a:solidFill>
              </a:rPr>
              <a:t> do so your boss better understands your concerns? </a:t>
            </a:r>
          </a:p>
          <a:p>
            <a:pPr marL="257175" indent="-257175" defTabSz="685800">
              <a:buFontTx/>
              <a:buChar char="-"/>
              <a:defRPr/>
            </a:pPr>
            <a:r>
              <a:rPr lang="en-US" sz="2100" b="1" dirty="0">
                <a:solidFill>
                  <a:srgbClr val="002060"/>
                </a:solidFill>
              </a:rPr>
              <a:t>What</a:t>
            </a:r>
            <a:r>
              <a:rPr lang="en-US" sz="2100" dirty="0">
                <a:solidFill>
                  <a:srgbClr val="002060"/>
                </a:solidFill>
              </a:rPr>
              <a:t> can </a:t>
            </a:r>
            <a:r>
              <a:rPr lang="en-US" sz="2100" b="1" dirty="0">
                <a:solidFill>
                  <a:srgbClr val="002060"/>
                </a:solidFill>
              </a:rPr>
              <a:t>you</a:t>
            </a:r>
            <a:r>
              <a:rPr lang="en-US" sz="2100" dirty="0">
                <a:solidFill>
                  <a:srgbClr val="002060"/>
                </a:solidFill>
              </a:rPr>
              <a:t> do to avoid hurting your reputation?  </a:t>
            </a:r>
          </a:p>
          <a:p>
            <a:pPr marL="257175" indent="-257175" defTabSz="685800">
              <a:buFontTx/>
              <a:buChar char="-"/>
              <a:defRPr/>
            </a:pPr>
            <a:r>
              <a:rPr lang="en-US" sz="2100" b="1" dirty="0">
                <a:solidFill>
                  <a:srgbClr val="002060"/>
                </a:solidFill>
              </a:rPr>
              <a:t>What</a:t>
            </a:r>
            <a:r>
              <a:rPr lang="en-US" sz="2100" dirty="0">
                <a:solidFill>
                  <a:srgbClr val="002060"/>
                </a:solidFill>
              </a:rPr>
              <a:t> will it take to ensure </a:t>
            </a:r>
            <a:r>
              <a:rPr lang="en-US" sz="2100" b="1" dirty="0">
                <a:solidFill>
                  <a:srgbClr val="002060"/>
                </a:solidFill>
              </a:rPr>
              <a:t>you</a:t>
            </a:r>
            <a:r>
              <a:rPr lang="en-US" sz="2100" dirty="0">
                <a:solidFill>
                  <a:srgbClr val="002060"/>
                </a:solidFill>
              </a:rPr>
              <a:t> have an opportunity to succeed?</a:t>
            </a:r>
          </a:p>
          <a:p>
            <a:pPr marL="257175" indent="-257175" defTabSz="685800">
              <a:buFontTx/>
              <a:buChar char="-"/>
              <a:defRPr/>
            </a:pPr>
            <a:r>
              <a:rPr lang="en-US" sz="2100" b="1" dirty="0">
                <a:solidFill>
                  <a:srgbClr val="002060"/>
                </a:solidFill>
              </a:rPr>
              <a:t>What </a:t>
            </a:r>
            <a:r>
              <a:rPr lang="en-US" sz="2100" dirty="0">
                <a:solidFill>
                  <a:srgbClr val="002060"/>
                </a:solidFill>
              </a:rPr>
              <a:t>are</a:t>
            </a:r>
            <a:r>
              <a:rPr lang="en-US" sz="2100" b="1" dirty="0">
                <a:solidFill>
                  <a:srgbClr val="002060"/>
                </a:solidFill>
              </a:rPr>
              <a:t> your </a:t>
            </a:r>
            <a:r>
              <a:rPr lang="en-US" sz="2100" dirty="0">
                <a:solidFill>
                  <a:srgbClr val="002060"/>
                </a:solidFill>
              </a:rPr>
              <a:t>choices, and do they support what you are trying to accomplish?</a:t>
            </a:r>
          </a:p>
          <a:p>
            <a:pPr marL="257175" indent="-257175" defTabSz="685800">
              <a:buFontTx/>
              <a:buChar char="-"/>
              <a:defRPr/>
            </a:pPr>
            <a:r>
              <a:rPr lang="en-US" sz="2100" b="1" dirty="0">
                <a:solidFill>
                  <a:srgbClr val="002060"/>
                </a:solidFill>
              </a:rPr>
              <a:t>What </a:t>
            </a:r>
            <a:r>
              <a:rPr lang="en-US" sz="2100" dirty="0">
                <a:solidFill>
                  <a:srgbClr val="002060"/>
                </a:solidFill>
              </a:rPr>
              <a:t>problem are </a:t>
            </a:r>
            <a:r>
              <a:rPr lang="en-US" sz="2100" b="1" dirty="0">
                <a:solidFill>
                  <a:srgbClr val="002060"/>
                </a:solidFill>
              </a:rPr>
              <a:t>you</a:t>
            </a:r>
            <a:r>
              <a:rPr lang="en-US" sz="2100" dirty="0">
                <a:solidFill>
                  <a:srgbClr val="002060"/>
                </a:solidFill>
              </a:rPr>
              <a:t> trying to solve? </a:t>
            </a:r>
          </a:p>
          <a:p>
            <a:endParaRPr lang="en-US" sz="2000" dirty="0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54469272-EA62-4344-9B23-C1C5DF0CDDC0}"/>
              </a:ext>
            </a:extLst>
          </p:cNvPr>
          <p:cNvSpPr/>
          <p:nvPr/>
        </p:nvSpPr>
        <p:spPr>
          <a:xfrm>
            <a:off x="9821957" y="1730023"/>
            <a:ext cx="758693" cy="730761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72740B-4EA6-42D4-A978-6295BE902C1E}"/>
              </a:ext>
            </a:extLst>
          </p:cNvPr>
          <p:cNvSpPr txBox="1"/>
          <p:nvPr/>
        </p:nvSpPr>
        <p:spPr>
          <a:xfrm>
            <a:off x="9898865" y="2087753"/>
            <a:ext cx="10650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  <a:latin typeface="Century Gothic" panose="020B0502020202020204" pitchFamily="34" charset="0"/>
              </a:rPr>
              <a:t>Drama</a:t>
            </a:r>
          </a:p>
        </p:txBody>
      </p:sp>
      <p:pic>
        <p:nvPicPr>
          <p:cNvPr id="6" name="Graphic 5" descr="No sign outline">
            <a:extLst>
              <a:ext uri="{FF2B5EF4-FFF2-40B4-BE49-F238E27FC236}">
                <a16:creationId xmlns:a16="http://schemas.microsoft.com/office/drawing/2014/main" id="{58B55BA4-FB91-4602-ACC4-1480D5B389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0498" y="1909005"/>
            <a:ext cx="501610" cy="5626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0E3310A-7D94-4030-B878-9D0A9CA579A3}"/>
              </a:ext>
            </a:extLst>
          </p:cNvPr>
          <p:cNvSpPr txBox="1"/>
          <p:nvPr/>
        </p:nvSpPr>
        <p:spPr>
          <a:xfrm>
            <a:off x="9014342" y="1504001"/>
            <a:ext cx="23739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entury Gothic" panose="020B0502020202020204" pitchFamily="34" charset="0"/>
              </a:rPr>
              <a:t>Persecutor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09DEC3-8633-4956-8213-6383BCCD5156}"/>
              </a:ext>
            </a:extLst>
          </p:cNvPr>
          <p:cNvSpPr txBox="1"/>
          <p:nvPr/>
        </p:nvSpPr>
        <p:spPr>
          <a:xfrm>
            <a:off x="8829633" y="2353787"/>
            <a:ext cx="9867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entury Gothic" panose="020B0502020202020204" pitchFamily="34" charset="0"/>
              </a:rPr>
              <a:t>Victim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7B0B27-679E-4264-8700-7E31666AA03F}"/>
              </a:ext>
            </a:extLst>
          </p:cNvPr>
          <p:cNvSpPr txBox="1"/>
          <p:nvPr/>
        </p:nvSpPr>
        <p:spPr>
          <a:xfrm>
            <a:off x="10350292" y="2349161"/>
            <a:ext cx="1451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entury Gothic" panose="020B0502020202020204" pitchFamily="34" charset="0"/>
              </a:rPr>
              <a:t>Rescuer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B34BDCE-7F57-468E-A608-9CCF178E4664}"/>
              </a:ext>
            </a:extLst>
          </p:cNvPr>
          <p:cNvCxnSpPr>
            <a:cxnSpLocks/>
          </p:cNvCxnSpPr>
          <p:nvPr/>
        </p:nvCxnSpPr>
        <p:spPr>
          <a:xfrm>
            <a:off x="10339170" y="1794970"/>
            <a:ext cx="354903" cy="648028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D2A745F-6E7D-4618-A092-CD6521ACE937}"/>
              </a:ext>
            </a:extLst>
          </p:cNvPr>
          <p:cNvCxnSpPr>
            <a:cxnSpLocks/>
          </p:cNvCxnSpPr>
          <p:nvPr/>
        </p:nvCxnSpPr>
        <p:spPr>
          <a:xfrm flipH="1">
            <a:off x="9685479" y="1795103"/>
            <a:ext cx="399964" cy="676516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FE8E9D0-54AD-4565-9630-E86199785F88}"/>
              </a:ext>
            </a:extLst>
          </p:cNvPr>
          <p:cNvCxnSpPr>
            <a:cxnSpLocks/>
          </p:cNvCxnSpPr>
          <p:nvPr/>
        </p:nvCxnSpPr>
        <p:spPr>
          <a:xfrm>
            <a:off x="9708533" y="2517807"/>
            <a:ext cx="985540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67238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C9FB5-9949-47EC-806B-C6B6324D6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Master Crucial Conversations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77C6AB-E65E-497C-9FA9-22670D14E15D}"/>
              </a:ext>
            </a:extLst>
          </p:cNvPr>
          <p:cNvSpPr txBox="1"/>
          <p:nvPr/>
        </p:nvSpPr>
        <p:spPr>
          <a:xfrm>
            <a:off x="2381251" y="1325563"/>
            <a:ext cx="741449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/>
              <a:t>The easiest way to keep a secret is without help. ~Author Unknown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/>
              <a:t>Whoever gossips to you will gossip about you. ~Spanish Proverb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/>
              <a:t>Do not repeat anything you will not sign your name to. ~Author Unknown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/>
              <a:t>It isn't what they say about you, it's what they whisper. ~Errol Flynn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F79867-0AC1-3586-5DA0-9ED226EF55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31" y="2122601"/>
            <a:ext cx="2190750" cy="33337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383F94-6244-4EDB-7659-707D3B32F4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5740" y="2266723"/>
            <a:ext cx="2300329" cy="304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6759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73B8840A-B093-0C97-66AF-9773E7C4F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0" y="201486"/>
            <a:ext cx="7620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Investing in culture will drive financial results &amp; profitability.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0427B8A5-C706-169C-A78D-EF22AB6FCD32}"/>
              </a:ext>
            </a:extLst>
          </p:cNvPr>
          <p:cNvGraphicFramePr>
            <a:graphicFrameLocks/>
          </p:cNvGraphicFramePr>
          <p:nvPr/>
        </p:nvGraphicFramePr>
        <p:xfrm>
          <a:off x="1932432" y="1344486"/>
          <a:ext cx="9717024" cy="5312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18442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33A69-0866-49B6-B43B-70EB494ED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MOVE YOUR ORGANIZATION &amp; </a:t>
            </a:r>
            <a:br>
              <a:rPr lang="en-US" dirty="0"/>
            </a:br>
            <a:r>
              <a:rPr lang="en-US" dirty="0"/>
              <a:t>TEAM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7824EB-BA77-40EC-B06E-435C69A0D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7427" y="5681266"/>
            <a:ext cx="4216568" cy="8213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Culture of fun &amp; accountability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C519BA4-7B34-468D-8912-AB78C33E6AFF}"/>
              </a:ext>
            </a:extLst>
          </p:cNvPr>
          <p:cNvSpPr txBox="1">
            <a:spLocks/>
          </p:cNvSpPr>
          <p:nvPr/>
        </p:nvSpPr>
        <p:spPr>
          <a:xfrm>
            <a:off x="668253" y="1514224"/>
            <a:ext cx="6578916" cy="23037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Icon CU ranked #7 from more than 5,400 credit unions for healthiest credit unions in the country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269F90-3EF4-41F1-BD9F-8F880667B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89" y="3818021"/>
            <a:ext cx="6369548" cy="2492632"/>
          </a:xfrm>
          <a:prstGeom prst="rect">
            <a:avLst/>
          </a:prstGeom>
        </p:spPr>
      </p:pic>
      <p:pic>
        <p:nvPicPr>
          <p:cNvPr id="6" name="Picture 5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29658C46-8902-4BCE-AB7E-803A8ADC14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795" y="1514224"/>
            <a:ext cx="2362200" cy="1009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9EEC55-CF57-4315-B94C-A6F1818A8A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8517" y="1460395"/>
            <a:ext cx="1588931" cy="20556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679526-153D-4FCB-AFFA-304C7BE77D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7591" y="3599469"/>
            <a:ext cx="2668765" cy="200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2277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327235F-7EBF-4FF6-83DB-355D178A9BDC}"/>
              </a:ext>
            </a:extLst>
          </p:cNvPr>
          <p:cNvSpPr txBox="1">
            <a:spLocks/>
          </p:cNvSpPr>
          <p:nvPr/>
        </p:nvSpPr>
        <p:spPr>
          <a:xfrm>
            <a:off x="0" y="748097"/>
            <a:ext cx="12192000" cy="1325563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>
                <a:solidFill>
                  <a:schemeClr val="accent1"/>
                </a:solidFill>
              </a:rPr>
              <a:t>Be A Part of the Change!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23F98A9-03CC-4D99-9820-3F7B16008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8782" y="1953654"/>
            <a:ext cx="6647511" cy="477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4379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7DD5F1E0-E995-4E75-BDE8-4774DC00C8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547" y="0"/>
            <a:ext cx="4293244" cy="15619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2D7C75-9131-4BC3-8222-C4B0E5E428FE}"/>
              </a:ext>
            </a:extLst>
          </p:cNvPr>
          <p:cNvSpPr txBox="1"/>
          <p:nvPr/>
        </p:nvSpPr>
        <p:spPr>
          <a:xfrm>
            <a:off x="393934" y="5753414"/>
            <a:ext cx="2781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/>
                </a:solidFill>
                <a:latin typeface="Cochocib Script Latin Pro" panose="020B0604020202020204" pitchFamily="2" charset="0"/>
              </a:rPr>
              <a:t>Connie Miller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9EB63B-3CE8-4D4F-B45B-C15122B4B5D2}"/>
              </a:ext>
            </a:extLst>
          </p:cNvPr>
          <p:cNvSpPr txBox="1"/>
          <p:nvPr/>
        </p:nvSpPr>
        <p:spPr>
          <a:xfrm>
            <a:off x="280805" y="6318115"/>
            <a:ext cx="27815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CEO, Founder &amp; Author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C90747-CBC8-4D6B-8F1B-3882FCF67B59}"/>
              </a:ext>
            </a:extLst>
          </p:cNvPr>
          <p:cNvSpPr txBox="1"/>
          <p:nvPr/>
        </p:nvSpPr>
        <p:spPr>
          <a:xfrm>
            <a:off x="393934" y="5746434"/>
            <a:ext cx="2781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/>
                </a:solidFill>
                <a:latin typeface="Cochocib Script Latin Pro" panose="020B0604020202020204" pitchFamily="2" charset="0"/>
              </a:rPr>
              <a:t>Connie Miller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F48F96-04AE-46A1-9B7B-8CEAAD638CE3}"/>
              </a:ext>
            </a:extLst>
          </p:cNvPr>
          <p:cNvSpPr txBox="1"/>
          <p:nvPr/>
        </p:nvSpPr>
        <p:spPr>
          <a:xfrm>
            <a:off x="280805" y="6311135"/>
            <a:ext cx="27815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CEO, Founder &amp; Author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C0C3D1-4C9D-4779-BD0B-12B8A40C87FA}"/>
              </a:ext>
            </a:extLst>
          </p:cNvPr>
          <p:cNvSpPr txBox="1"/>
          <p:nvPr/>
        </p:nvSpPr>
        <p:spPr>
          <a:xfrm>
            <a:off x="1411705" y="4382533"/>
            <a:ext cx="93685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entury Gothic" panose="020B0502020202020204" pitchFamily="34" charset="0"/>
                <a:hlinkClick r:id="rId3"/>
              </a:rPr>
              <a:t>Connie@CredibleAdvantage.com</a:t>
            </a:r>
            <a:endParaRPr lang="en-US" sz="4000" dirty="0">
              <a:latin typeface="Century Gothic" panose="020B0502020202020204" pitchFamily="34" charset="0"/>
            </a:endParaRPr>
          </a:p>
          <a:p>
            <a:pPr algn="ctr"/>
            <a:r>
              <a:rPr lang="en-US" sz="4000" dirty="0">
                <a:latin typeface="Century Gothic" panose="020B0502020202020204" pitchFamily="34" charset="0"/>
              </a:rPr>
              <a:t>208-866-8449</a:t>
            </a:r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620D7A1A-3585-4029-A019-FB52FF0CD6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271" y="539687"/>
            <a:ext cx="7995115" cy="450456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1BA5713-9398-11D3-071D-3737C93C6F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114" y="834085"/>
            <a:ext cx="3737172" cy="362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426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1656B-BA25-44AE-985A-FD95DB3AB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b="1" dirty="0"/>
              <a:t>Building Trust and Accountable Teams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FC34F0-89C3-4159-8EEF-A59F2C704998}"/>
              </a:ext>
            </a:extLst>
          </p:cNvPr>
          <p:cNvSpPr txBox="1"/>
          <p:nvPr/>
        </p:nvSpPr>
        <p:spPr>
          <a:xfrm>
            <a:off x="281305" y="2110105"/>
            <a:ext cx="90297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The Theory of the Herd</a:t>
            </a:r>
          </a:p>
          <a:p>
            <a:pPr algn="ctr"/>
            <a:r>
              <a:rPr lang="en-US" sz="2800" dirty="0"/>
              <a:t>By Eric Coryell</a:t>
            </a:r>
          </a:p>
          <a:p>
            <a:endParaRPr lang="en-US" sz="3200" dirty="0"/>
          </a:p>
          <a:p>
            <a:pPr marL="457200" indent="-457200">
              <a:buAutoNum type="arabicPeriod"/>
            </a:pPr>
            <a:r>
              <a:rPr lang="en-US" sz="4000" dirty="0"/>
              <a:t>Humans are pack animals</a:t>
            </a:r>
          </a:p>
          <a:p>
            <a:pPr marL="457200" indent="-457200">
              <a:buAutoNum type="arabicPeriod"/>
            </a:pPr>
            <a:r>
              <a:rPr lang="en-US" sz="4000" dirty="0"/>
              <a:t>Individual action is a myth</a:t>
            </a:r>
          </a:p>
          <a:p>
            <a:pPr marL="457200" indent="-457200">
              <a:buAutoNum type="arabicPeriod"/>
            </a:pPr>
            <a:r>
              <a:rPr lang="en-US" sz="4000" dirty="0"/>
              <a:t>Connection to a group is a requirement for human survival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5B02A5-A973-4186-ADFA-57CADA2D9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9264" y="1547812"/>
            <a:ext cx="4211431" cy="283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503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1656B-BA25-44AE-985A-FD95DB3AB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b="1" dirty="0"/>
              <a:t>Building Trust and Accountable Teams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B4DC29-D1F4-4A6B-A46F-EE26DF4C4776}"/>
              </a:ext>
            </a:extLst>
          </p:cNvPr>
          <p:cNvSpPr txBox="1"/>
          <p:nvPr/>
        </p:nvSpPr>
        <p:spPr>
          <a:xfrm>
            <a:off x="923925" y="1491853"/>
            <a:ext cx="9163049" cy="48474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/>
              <a:t>Five Basic Human Fears</a:t>
            </a:r>
          </a:p>
          <a:p>
            <a:endParaRPr lang="en-US" sz="1500" dirty="0"/>
          </a:p>
          <a:p>
            <a:r>
              <a:rPr lang="en-US" sz="2100" dirty="0"/>
              <a:t>There are only </a:t>
            </a:r>
            <a:r>
              <a:rPr lang="en-US" sz="2100" i="1" dirty="0"/>
              <a:t>five basic fears. O</a:t>
            </a:r>
            <a:r>
              <a:rPr lang="en-US" sz="2100" dirty="0"/>
              <a:t>ur so-called fears are manufactured here. </a:t>
            </a:r>
          </a:p>
          <a:p>
            <a:endParaRPr lang="en-US" sz="1500" dirty="0"/>
          </a:p>
          <a:p>
            <a:r>
              <a:rPr lang="en-US" sz="2400" b="1" dirty="0"/>
              <a:t>Extinction</a:t>
            </a:r>
            <a:r>
              <a:rPr lang="en-US" sz="2100" dirty="0"/>
              <a:t>—the fear of annihilation, of ceasing to exist. </a:t>
            </a:r>
          </a:p>
          <a:p>
            <a:r>
              <a:rPr lang="en-US" sz="2400" b="1" dirty="0"/>
              <a:t>Mutilation</a:t>
            </a:r>
            <a:r>
              <a:rPr lang="en-US" sz="2100" dirty="0"/>
              <a:t>—the fear of losing bodily structure; body's boundaries invaded, or integrity of a body part.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Loss of Autonomy</a:t>
            </a:r>
            <a:r>
              <a:rPr lang="en-US" sz="2100" dirty="0"/>
              <a:t>—the fear of being immobilized, paralyzed, restricted, overwhelmed, etc. 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Ego-death</a:t>
            </a:r>
            <a:r>
              <a:rPr lang="en-US" sz="2100" b="1" dirty="0"/>
              <a:t> - </a:t>
            </a:r>
            <a:r>
              <a:rPr lang="en-US" sz="2100" dirty="0"/>
              <a:t>humiliation, shame, etc.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Separation</a:t>
            </a:r>
            <a:r>
              <a:rPr lang="en-US" sz="2100" dirty="0"/>
              <a:t>—the fear of abandonment, rejection, and loss of connectedness; of </a:t>
            </a:r>
            <a:r>
              <a:rPr lang="en-US" sz="2100" i="1" dirty="0"/>
              <a:t>becoming a non-person—</a:t>
            </a:r>
            <a:r>
              <a:rPr lang="en-US" sz="2100" dirty="0"/>
              <a:t>not wanted, respected, or valued by anyone else. The "silent treatment," when imposed by a group, can have a devastating psychological effect on its target.</a:t>
            </a:r>
          </a:p>
        </p:txBody>
      </p:sp>
    </p:spTree>
    <p:extLst>
      <p:ext uri="{BB962C8B-B14F-4D97-AF65-F5344CB8AC3E}">
        <p14:creationId xmlns:p14="http://schemas.microsoft.com/office/powerpoint/2010/main" val="2655844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1656B-BA25-44AE-985A-FD95DB3AB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b="1" dirty="0"/>
              <a:t>Building Trust and Accountable Teams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C21D31-FDC5-4C77-89E5-450661072E54}"/>
              </a:ext>
            </a:extLst>
          </p:cNvPr>
          <p:cNvSpPr txBox="1"/>
          <p:nvPr/>
        </p:nvSpPr>
        <p:spPr>
          <a:xfrm>
            <a:off x="346076" y="1279627"/>
            <a:ext cx="11845924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What Happens to Anxiety, Fear of</a:t>
            </a:r>
          </a:p>
          <a:p>
            <a:pPr algn="ctr"/>
            <a:r>
              <a:rPr lang="en-US" sz="2800" dirty="0"/>
              <a:t>Separation, and Trust as We Engage in Each Behavior?</a:t>
            </a:r>
          </a:p>
          <a:p>
            <a:pPr algn="ctr"/>
            <a:endParaRPr lang="en-US" sz="2000" dirty="0"/>
          </a:p>
          <a:p>
            <a:pPr marL="342900" indent="-342900">
              <a:buAutoNum type="arabicParenR"/>
            </a:pPr>
            <a:r>
              <a:rPr lang="en-US" sz="2800" dirty="0"/>
              <a:t>Ignore it / Avoid it / Do Nothing</a:t>
            </a:r>
          </a:p>
          <a:p>
            <a:r>
              <a:rPr lang="en-US" sz="2800" dirty="0"/>
              <a:t>	Anxiety: 				Fear of Separation:	        Trust: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1800" dirty="0"/>
          </a:p>
        </p:txBody>
      </p:sp>
      <p:sp>
        <p:nvSpPr>
          <p:cNvPr id="6" name="Down Arrow 3">
            <a:extLst>
              <a:ext uri="{FF2B5EF4-FFF2-40B4-BE49-F238E27FC236}">
                <a16:creationId xmlns:a16="http://schemas.microsoft.com/office/drawing/2014/main" id="{67297188-57E6-4659-BD04-DECDDC2A590C}"/>
              </a:ext>
            </a:extLst>
          </p:cNvPr>
          <p:cNvSpPr/>
          <p:nvPr/>
        </p:nvSpPr>
        <p:spPr>
          <a:xfrm flipV="1">
            <a:off x="8769359" y="2922176"/>
            <a:ext cx="495300" cy="5598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Down Arrow 3">
            <a:extLst>
              <a:ext uri="{FF2B5EF4-FFF2-40B4-BE49-F238E27FC236}">
                <a16:creationId xmlns:a16="http://schemas.microsoft.com/office/drawing/2014/main" id="{127A15D0-3EF4-4DC2-8154-7FC9AD055C3A}"/>
              </a:ext>
            </a:extLst>
          </p:cNvPr>
          <p:cNvSpPr/>
          <p:nvPr/>
        </p:nvSpPr>
        <p:spPr>
          <a:xfrm>
            <a:off x="4764089" y="2950903"/>
            <a:ext cx="495300" cy="5238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Down Arrow 3">
            <a:extLst>
              <a:ext uri="{FF2B5EF4-FFF2-40B4-BE49-F238E27FC236}">
                <a16:creationId xmlns:a16="http://schemas.microsoft.com/office/drawing/2014/main" id="{5A6DB880-7A4A-4D71-ABEE-731AA3DD4B89}"/>
              </a:ext>
            </a:extLst>
          </p:cNvPr>
          <p:cNvSpPr/>
          <p:nvPr/>
        </p:nvSpPr>
        <p:spPr>
          <a:xfrm>
            <a:off x="10283829" y="2949645"/>
            <a:ext cx="495300" cy="5238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453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1656B-BA25-44AE-985A-FD95DB3AB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b="1" dirty="0"/>
              <a:t>Building Trust and Accountable Teams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C21D31-FDC5-4C77-89E5-450661072E54}"/>
              </a:ext>
            </a:extLst>
          </p:cNvPr>
          <p:cNvSpPr txBox="1"/>
          <p:nvPr/>
        </p:nvSpPr>
        <p:spPr>
          <a:xfrm>
            <a:off x="346076" y="1279627"/>
            <a:ext cx="11845924" cy="3262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What Happens to Anxiety, Fear of</a:t>
            </a:r>
          </a:p>
          <a:p>
            <a:pPr algn="ctr"/>
            <a:r>
              <a:rPr lang="en-US" sz="2800" dirty="0"/>
              <a:t>Separation, and Trust as We Engage in Each Behavior?</a:t>
            </a:r>
          </a:p>
          <a:p>
            <a:pPr algn="ctr"/>
            <a:endParaRPr lang="en-US" sz="2000" dirty="0"/>
          </a:p>
          <a:p>
            <a:pPr marL="342900" indent="-342900">
              <a:buAutoNum type="arabicParenR"/>
            </a:pPr>
            <a:r>
              <a:rPr lang="en-US" sz="2800" dirty="0"/>
              <a:t>Ignore it / Avoid it / Do Nothing</a:t>
            </a:r>
          </a:p>
          <a:p>
            <a:r>
              <a:rPr lang="en-US" sz="2800" dirty="0"/>
              <a:t>	Anxiety: 				Fear of Separation:	        Trust:</a:t>
            </a:r>
          </a:p>
          <a:p>
            <a:r>
              <a:rPr lang="en-US" sz="2800" dirty="0"/>
              <a:t>2) Talk Behind Their Back</a:t>
            </a:r>
          </a:p>
          <a:p>
            <a:r>
              <a:rPr lang="en-US" sz="2800" dirty="0"/>
              <a:t>  	Anxiety: 				Fear of Separation:         Trust:</a:t>
            </a:r>
          </a:p>
          <a:p>
            <a:endParaRPr lang="en-US" sz="1800" dirty="0"/>
          </a:p>
        </p:txBody>
      </p:sp>
      <p:sp>
        <p:nvSpPr>
          <p:cNvPr id="6" name="Down Arrow 3">
            <a:extLst>
              <a:ext uri="{FF2B5EF4-FFF2-40B4-BE49-F238E27FC236}">
                <a16:creationId xmlns:a16="http://schemas.microsoft.com/office/drawing/2014/main" id="{67297188-57E6-4659-BD04-DECDDC2A590C}"/>
              </a:ext>
            </a:extLst>
          </p:cNvPr>
          <p:cNvSpPr/>
          <p:nvPr/>
        </p:nvSpPr>
        <p:spPr>
          <a:xfrm flipV="1">
            <a:off x="8769359" y="2922176"/>
            <a:ext cx="495300" cy="5598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Down Arrow 3">
            <a:extLst>
              <a:ext uri="{FF2B5EF4-FFF2-40B4-BE49-F238E27FC236}">
                <a16:creationId xmlns:a16="http://schemas.microsoft.com/office/drawing/2014/main" id="{127A15D0-3EF4-4DC2-8154-7FC9AD055C3A}"/>
              </a:ext>
            </a:extLst>
          </p:cNvPr>
          <p:cNvSpPr/>
          <p:nvPr/>
        </p:nvSpPr>
        <p:spPr>
          <a:xfrm>
            <a:off x="4764089" y="2950903"/>
            <a:ext cx="495300" cy="5238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Down Arrow 3">
            <a:extLst>
              <a:ext uri="{FF2B5EF4-FFF2-40B4-BE49-F238E27FC236}">
                <a16:creationId xmlns:a16="http://schemas.microsoft.com/office/drawing/2014/main" id="{94B6DC61-D1F2-45AA-A980-7F70C8A2C11C}"/>
              </a:ext>
            </a:extLst>
          </p:cNvPr>
          <p:cNvSpPr/>
          <p:nvPr/>
        </p:nvSpPr>
        <p:spPr>
          <a:xfrm flipV="1">
            <a:off x="8820155" y="3676903"/>
            <a:ext cx="495300" cy="5598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Down Arrow 3">
            <a:extLst>
              <a:ext uri="{FF2B5EF4-FFF2-40B4-BE49-F238E27FC236}">
                <a16:creationId xmlns:a16="http://schemas.microsoft.com/office/drawing/2014/main" id="{F1C75FB2-7FED-4FF2-AA67-6849FF94D19D}"/>
              </a:ext>
            </a:extLst>
          </p:cNvPr>
          <p:cNvSpPr/>
          <p:nvPr/>
        </p:nvSpPr>
        <p:spPr>
          <a:xfrm>
            <a:off x="4765678" y="3688965"/>
            <a:ext cx="495300" cy="5238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Down Arrow 3">
            <a:extLst>
              <a:ext uri="{FF2B5EF4-FFF2-40B4-BE49-F238E27FC236}">
                <a16:creationId xmlns:a16="http://schemas.microsoft.com/office/drawing/2014/main" id="{5A6DB880-7A4A-4D71-ABEE-731AA3DD4B89}"/>
              </a:ext>
            </a:extLst>
          </p:cNvPr>
          <p:cNvSpPr/>
          <p:nvPr/>
        </p:nvSpPr>
        <p:spPr>
          <a:xfrm>
            <a:off x="10283829" y="2949645"/>
            <a:ext cx="495300" cy="5238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Down Arrow 3">
            <a:extLst>
              <a:ext uri="{FF2B5EF4-FFF2-40B4-BE49-F238E27FC236}">
                <a16:creationId xmlns:a16="http://schemas.microsoft.com/office/drawing/2014/main" id="{EFFB354B-E8DE-425B-AFF1-E2CD443DDF79}"/>
              </a:ext>
            </a:extLst>
          </p:cNvPr>
          <p:cNvSpPr/>
          <p:nvPr/>
        </p:nvSpPr>
        <p:spPr>
          <a:xfrm>
            <a:off x="10321929" y="3712904"/>
            <a:ext cx="495300" cy="5238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320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1656B-BA25-44AE-985A-FD95DB3AB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b="1" dirty="0"/>
              <a:t>Building Trust and Accountable Teams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C21D31-FDC5-4C77-89E5-450661072E54}"/>
              </a:ext>
            </a:extLst>
          </p:cNvPr>
          <p:cNvSpPr txBox="1"/>
          <p:nvPr/>
        </p:nvSpPr>
        <p:spPr>
          <a:xfrm>
            <a:off x="346076" y="1279627"/>
            <a:ext cx="11845924" cy="4124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What Happens to Anxiety, Fear of</a:t>
            </a:r>
          </a:p>
          <a:p>
            <a:pPr algn="ctr"/>
            <a:r>
              <a:rPr lang="en-US" sz="2800" dirty="0"/>
              <a:t>Separation, and Trust as We Engage in Each Behavior?</a:t>
            </a:r>
          </a:p>
          <a:p>
            <a:pPr algn="ctr"/>
            <a:endParaRPr lang="en-US" sz="2000" dirty="0"/>
          </a:p>
          <a:p>
            <a:pPr marL="342900" indent="-342900">
              <a:buAutoNum type="arabicParenR"/>
            </a:pPr>
            <a:r>
              <a:rPr lang="en-US" sz="2800" dirty="0"/>
              <a:t>Ignore it / Avoid it / Do Nothing</a:t>
            </a:r>
          </a:p>
          <a:p>
            <a:r>
              <a:rPr lang="en-US" sz="2800" dirty="0"/>
              <a:t>	Anxiety: 				Fear of Separation:	        Trust:</a:t>
            </a:r>
          </a:p>
          <a:p>
            <a:r>
              <a:rPr lang="en-US" sz="2800" dirty="0"/>
              <a:t>2) Talk Behind Their Back</a:t>
            </a:r>
          </a:p>
          <a:p>
            <a:r>
              <a:rPr lang="en-US" sz="2800" dirty="0"/>
              <a:t>  	Anxiety: 				Fear of Separation:         Trust:</a:t>
            </a:r>
          </a:p>
          <a:p>
            <a:r>
              <a:rPr lang="en-US" sz="2800" dirty="0"/>
              <a:t>3) Look to the Leader/Boss/Rescuer to Take Care of It</a:t>
            </a:r>
          </a:p>
          <a:p>
            <a:r>
              <a:rPr lang="en-US" sz="2800" dirty="0"/>
              <a:t>	Anxiety: 				Fear of Separation:         Trust:</a:t>
            </a:r>
          </a:p>
          <a:p>
            <a:endParaRPr lang="en-US" sz="1800" dirty="0"/>
          </a:p>
        </p:txBody>
      </p:sp>
      <p:sp>
        <p:nvSpPr>
          <p:cNvPr id="6" name="Down Arrow 3">
            <a:extLst>
              <a:ext uri="{FF2B5EF4-FFF2-40B4-BE49-F238E27FC236}">
                <a16:creationId xmlns:a16="http://schemas.microsoft.com/office/drawing/2014/main" id="{67297188-57E6-4659-BD04-DECDDC2A590C}"/>
              </a:ext>
            </a:extLst>
          </p:cNvPr>
          <p:cNvSpPr/>
          <p:nvPr/>
        </p:nvSpPr>
        <p:spPr>
          <a:xfrm flipV="1">
            <a:off x="8769359" y="2922176"/>
            <a:ext cx="495300" cy="5598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Down Arrow 3">
            <a:extLst>
              <a:ext uri="{FF2B5EF4-FFF2-40B4-BE49-F238E27FC236}">
                <a16:creationId xmlns:a16="http://schemas.microsoft.com/office/drawing/2014/main" id="{127A15D0-3EF4-4DC2-8154-7FC9AD055C3A}"/>
              </a:ext>
            </a:extLst>
          </p:cNvPr>
          <p:cNvSpPr/>
          <p:nvPr/>
        </p:nvSpPr>
        <p:spPr>
          <a:xfrm>
            <a:off x="4764089" y="2950903"/>
            <a:ext cx="495300" cy="5238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Down Arrow 3">
            <a:extLst>
              <a:ext uri="{FF2B5EF4-FFF2-40B4-BE49-F238E27FC236}">
                <a16:creationId xmlns:a16="http://schemas.microsoft.com/office/drawing/2014/main" id="{94B6DC61-D1F2-45AA-A980-7F70C8A2C11C}"/>
              </a:ext>
            </a:extLst>
          </p:cNvPr>
          <p:cNvSpPr/>
          <p:nvPr/>
        </p:nvSpPr>
        <p:spPr>
          <a:xfrm flipV="1">
            <a:off x="8820155" y="3676903"/>
            <a:ext cx="495300" cy="5598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Down Arrow 3">
            <a:extLst>
              <a:ext uri="{FF2B5EF4-FFF2-40B4-BE49-F238E27FC236}">
                <a16:creationId xmlns:a16="http://schemas.microsoft.com/office/drawing/2014/main" id="{424D1940-3AE9-4512-86D7-B89E014B82CD}"/>
              </a:ext>
            </a:extLst>
          </p:cNvPr>
          <p:cNvSpPr/>
          <p:nvPr/>
        </p:nvSpPr>
        <p:spPr>
          <a:xfrm flipV="1">
            <a:off x="8769364" y="4434187"/>
            <a:ext cx="495300" cy="5598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Down Arrow 3">
            <a:extLst>
              <a:ext uri="{FF2B5EF4-FFF2-40B4-BE49-F238E27FC236}">
                <a16:creationId xmlns:a16="http://schemas.microsoft.com/office/drawing/2014/main" id="{F1C75FB2-7FED-4FF2-AA67-6849FF94D19D}"/>
              </a:ext>
            </a:extLst>
          </p:cNvPr>
          <p:cNvSpPr/>
          <p:nvPr/>
        </p:nvSpPr>
        <p:spPr>
          <a:xfrm>
            <a:off x="4765678" y="3688965"/>
            <a:ext cx="495300" cy="5238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Down Arrow 3">
            <a:extLst>
              <a:ext uri="{FF2B5EF4-FFF2-40B4-BE49-F238E27FC236}">
                <a16:creationId xmlns:a16="http://schemas.microsoft.com/office/drawing/2014/main" id="{2166596E-2089-4E7F-88A1-FC3B0B1F88C7}"/>
              </a:ext>
            </a:extLst>
          </p:cNvPr>
          <p:cNvSpPr/>
          <p:nvPr/>
        </p:nvSpPr>
        <p:spPr>
          <a:xfrm>
            <a:off x="4764089" y="4641213"/>
            <a:ext cx="495300" cy="5238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Down Arrow 3">
            <a:extLst>
              <a:ext uri="{FF2B5EF4-FFF2-40B4-BE49-F238E27FC236}">
                <a16:creationId xmlns:a16="http://schemas.microsoft.com/office/drawing/2014/main" id="{5A6DB880-7A4A-4D71-ABEE-731AA3DD4B89}"/>
              </a:ext>
            </a:extLst>
          </p:cNvPr>
          <p:cNvSpPr/>
          <p:nvPr/>
        </p:nvSpPr>
        <p:spPr>
          <a:xfrm>
            <a:off x="10283829" y="2949645"/>
            <a:ext cx="495300" cy="5238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Down Arrow 3">
            <a:extLst>
              <a:ext uri="{FF2B5EF4-FFF2-40B4-BE49-F238E27FC236}">
                <a16:creationId xmlns:a16="http://schemas.microsoft.com/office/drawing/2014/main" id="{EFFB354B-E8DE-425B-AFF1-E2CD443DDF79}"/>
              </a:ext>
            </a:extLst>
          </p:cNvPr>
          <p:cNvSpPr/>
          <p:nvPr/>
        </p:nvSpPr>
        <p:spPr>
          <a:xfrm>
            <a:off x="10321929" y="3712904"/>
            <a:ext cx="495300" cy="5238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Down Arrow 3">
            <a:extLst>
              <a:ext uri="{FF2B5EF4-FFF2-40B4-BE49-F238E27FC236}">
                <a16:creationId xmlns:a16="http://schemas.microsoft.com/office/drawing/2014/main" id="{4DAD484A-6A00-4483-85D0-C18FA523675C}"/>
              </a:ext>
            </a:extLst>
          </p:cNvPr>
          <p:cNvSpPr/>
          <p:nvPr/>
        </p:nvSpPr>
        <p:spPr>
          <a:xfrm>
            <a:off x="10321929" y="4511800"/>
            <a:ext cx="495300" cy="5238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503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1656B-BA25-44AE-985A-FD95DB3AB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b="1" dirty="0"/>
              <a:t>Building Trust and Accountable Teams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C21D31-FDC5-4C77-89E5-450661072E54}"/>
              </a:ext>
            </a:extLst>
          </p:cNvPr>
          <p:cNvSpPr txBox="1"/>
          <p:nvPr/>
        </p:nvSpPr>
        <p:spPr>
          <a:xfrm>
            <a:off x="346076" y="1279627"/>
            <a:ext cx="11845924" cy="4124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What Happens to Anxiety, Fear of</a:t>
            </a:r>
          </a:p>
          <a:p>
            <a:pPr algn="ctr"/>
            <a:r>
              <a:rPr lang="en-US" sz="2800" dirty="0"/>
              <a:t>Separation, and Trust as We Engage in Each Behavior?</a:t>
            </a:r>
          </a:p>
          <a:p>
            <a:pPr algn="ctr"/>
            <a:endParaRPr lang="en-US" sz="2000" dirty="0"/>
          </a:p>
          <a:p>
            <a:pPr marL="342900" indent="-342900">
              <a:buAutoNum type="arabicParenR"/>
            </a:pPr>
            <a:r>
              <a:rPr lang="en-US" sz="2800" dirty="0"/>
              <a:t>Ignore it / Avoid it / Do Nothing</a:t>
            </a:r>
          </a:p>
          <a:p>
            <a:r>
              <a:rPr lang="en-US" sz="2800" dirty="0"/>
              <a:t>	Anxiety: 				Fear of Separation:	        Trust:</a:t>
            </a:r>
          </a:p>
          <a:p>
            <a:r>
              <a:rPr lang="en-US" sz="2800" dirty="0"/>
              <a:t>2) Talk Behind Their Back</a:t>
            </a:r>
          </a:p>
          <a:p>
            <a:r>
              <a:rPr lang="en-US" sz="2800" dirty="0"/>
              <a:t>  	Anxiety: 				Fear of Separation:         Trust:</a:t>
            </a:r>
          </a:p>
          <a:p>
            <a:r>
              <a:rPr lang="en-US" sz="2800" dirty="0"/>
              <a:t>3) Look to the Leader/Boss/Rescuer to Take Care of It</a:t>
            </a:r>
          </a:p>
          <a:p>
            <a:r>
              <a:rPr lang="en-US" sz="2800" dirty="0"/>
              <a:t>	Anxiety: 				Fear of Separation:         Trust:</a:t>
            </a:r>
          </a:p>
          <a:p>
            <a:endParaRPr lang="en-US" sz="1800" dirty="0"/>
          </a:p>
        </p:txBody>
      </p:sp>
      <p:sp>
        <p:nvSpPr>
          <p:cNvPr id="6" name="Down Arrow 3">
            <a:extLst>
              <a:ext uri="{FF2B5EF4-FFF2-40B4-BE49-F238E27FC236}">
                <a16:creationId xmlns:a16="http://schemas.microsoft.com/office/drawing/2014/main" id="{67297188-57E6-4659-BD04-DECDDC2A590C}"/>
              </a:ext>
            </a:extLst>
          </p:cNvPr>
          <p:cNvSpPr/>
          <p:nvPr/>
        </p:nvSpPr>
        <p:spPr>
          <a:xfrm flipV="1">
            <a:off x="8769359" y="2922176"/>
            <a:ext cx="495300" cy="5598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Down Arrow 3">
            <a:extLst>
              <a:ext uri="{FF2B5EF4-FFF2-40B4-BE49-F238E27FC236}">
                <a16:creationId xmlns:a16="http://schemas.microsoft.com/office/drawing/2014/main" id="{127A15D0-3EF4-4DC2-8154-7FC9AD055C3A}"/>
              </a:ext>
            </a:extLst>
          </p:cNvPr>
          <p:cNvSpPr/>
          <p:nvPr/>
        </p:nvSpPr>
        <p:spPr>
          <a:xfrm>
            <a:off x="4764089" y="2950903"/>
            <a:ext cx="495300" cy="5238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Down Arrow 3">
            <a:extLst>
              <a:ext uri="{FF2B5EF4-FFF2-40B4-BE49-F238E27FC236}">
                <a16:creationId xmlns:a16="http://schemas.microsoft.com/office/drawing/2014/main" id="{94B6DC61-D1F2-45AA-A980-7F70C8A2C11C}"/>
              </a:ext>
            </a:extLst>
          </p:cNvPr>
          <p:cNvSpPr/>
          <p:nvPr/>
        </p:nvSpPr>
        <p:spPr>
          <a:xfrm flipV="1">
            <a:off x="8820155" y="3676903"/>
            <a:ext cx="495300" cy="5598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Down Arrow 3">
            <a:extLst>
              <a:ext uri="{FF2B5EF4-FFF2-40B4-BE49-F238E27FC236}">
                <a16:creationId xmlns:a16="http://schemas.microsoft.com/office/drawing/2014/main" id="{424D1940-3AE9-4512-86D7-B89E014B82CD}"/>
              </a:ext>
            </a:extLst>
          </p:cNvPr>
          <p:cNvSpPr/>
          <p:nvPr/>
        </p:nvSpPr>
        <p:spPr>
          <a:xfrm flipV="1">
            <a:off x="8769364" y="4434187"/>
            <a:ext cx="495300" cy="5598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Down Arrow 3">
            <a:extLst>
              <a:ext uri="{FF2B5EF4-FFF2-40B4-BE49-F238E27FC236}">
                <a16:creationId xmlns:a16="http://schemas.microsoft.com/office/drawing/2014/main" id="{F1C75FB2-7FED-4FF2-AA67-6849FF94D19D}"/>
              </a:ext>
            </a:extLst>
          </p:cNvPr>
          <p:cNvSpPr/>
          <p:nvPr/>
        </p:nvSpPr>
        <p:spPr>
          <a:xfrm>
            <a:off x="4765678" y="3688965"/>
            <a:ext cx="495300" cy="5238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Down Arrow 3">
            <a:extLst>
              <a:ext uri="{FF2B5EF4-FFF2-40B4-BE49-F238E27FC236}">
                <a16:creationId xmlns:a16="http://schemas.microsoft.com/office/drawing/2014/main" id="{2166596E-2089-4E7F-88A1-FC3B0B1F88C7}"/>
              </a:ext>
            </a:extLst>
          </p:cNvPr>
          <p:cNvSpPr/>
          <p:nvPr/>
        </p:nvSpPr>
        <p:spPr>
          <a:xfrm>
            <a:off x="4764089" y="4641213"/>
            <a:ext cx="495300" cy="5238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Down Arrow 3">
            <a:extLst>
              <a:ext uri="{FF2B5EF4-FFF2-40B4-BE49-F238E27FC236}">
                <a16:creationId xmlns:a16="http://schemas.microsoft.com/office/drawing/2014/main" id="{5A6DB880-7A4A-4D71-ABEE-731AA3DD4B89}"/>
              </a:ext>
            </a:extLst>
          </p:cNvPr>
          <p:cNvSpPr/>
          <p:nvPr/>
        </p:nvSpPr>
        <p:spPr>
          <a:xfrm>
            <a:off x="10283829" y="2949645"/>
            <a:ext cx="495300" cy="5238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Down Arrow 3">
            <a:extLst>
              <a:ext uri="{FF2B5EF4-FFF2-40B4-BE49-F238E27FC236}">
                <a16:creationId xmlns:a16="http://schemas.microsoft.com/office/drawing/2014/main" id="{EFFB354B-E8DE-425B-AFF1-E2CD443DDF79}"/>
              </a:ext>
            </a:extLst>
          </p:cNvPr>
          <p:cNvSpPr/>
          <p:nvPr/>
        </p:nvSpPr>
        <p:spPr>
          <a:xfrm>
            <a:off x="10321929" y="3712904"/>
            <a:ext cx="495300" cy="5238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Down Arrow 3">
            <a:extLst>
              <a:ext uri="{FF2B5EF4-FFF2-40B4-BE49-F238E27FC236}">
                <a16:creationId xmlns:a16="http://schemas.microsoft.com/office/drawing/2014/main" id="{4DAD484A-6A00-4483-85D0-C18FA523675C}"/>
              </a:ext>
            </a:extLst>
          </p:cNvPr>
          <p:cNvSpPr/>
          <p:nvPr/>
        </p:nvSpPr>
        <p:spPr>
          <a:xfrm>
            <a:off x="10321929" y="4511800"/>
            <a:ext cx="495300" cy="5238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5BEE05-DCD5-4536-ACEB-C2B283A91A82}"/>
              </a:ext>
            </a:extLst>
          </p:cNvPr>
          <p:cNvSpPr txBox="1"/>
          <p:nvPr/>
        </p:nvSpPr>
        <p:spPr>
          <a:xfrm>
            <a:off x="2757180" y="5659015"/>
            <a:ext cx="56864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rgbClr val="FF0000"/>
                </a:solidFill>
              </a:rPr>
              <a:t>90% Happens Here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F2132A3-CAA6-4E6D-AF32-85072CDE153D}"/>
              </a:ext>
            </a:extLst>
          </p:cNvPr>
          <p:cNvCxnSpPr/>
          <p:nvPr/>
        </p:nvCxnSpPr>
        <p:spPr>
          <a:xfrm>
            <a:off x="346076" y="2276475"/>
            <a:ext cx="11150599" cy="31273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1CE94F5-5BD6-4CDC-AAA6-69E233A92DAD}"/>
              </a:ext>
            </a:extLst>
          </p:cNvPr>
          <p:cNvCxnSpPr/>
          <p:nvPr/>
        </p:nvCxnSpPr>
        <p:spPr>
          <a:xfrm flipV="1">
            <a:off x="447675" y="2219325"/>
            <a:ext cx="10791825" cy="3359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7081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1656B-BA25-44AE-985A-FD95DB3AB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b="1" dirty="0"/>
              <a:t>Building Trust and Accountable Teams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C21D31-FDC5-4C77-89E5-450661072E54}"/>
              </a:ext>
            </a:extLst>
          </p:cNvPr>
          <p:cNvSpPr txBox="1"/>
          <p:nvPr/>
        </p:nvSpPr>
        <p:spPr>
          <a:xfrm>
            <a:off x="346076" y="1279627"/>
            <a:ext cx="11845924" cy="5786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What Happens to Anxiety, Fear of</a:t>
            </a:r>
          </a:p>
          <a:p>
            <a:pPr algn="ctr"/>
            <a:r>
              <a:rPr lang="en-US" sz="2800" dirty="0"/>
              <a:t>Separation, and Trust as We Engage in Each Behavior?</a:t>
            </a:r>
          </a:p>
          <a:p>
            <a:pPr algn="ctr"/>
            <a:endParaRPr lang="en-US" sz="2000" dirty="0"/>
          </a:p>
          <a:p>
            <a:pPr marL="342900" indent="-342900">
              <a:buAutoNum type="arabicParenR"/>
            </a:pPr>
            <a:r>
              <a:rPr lang="en-US" sz="2800" dirty="0"/>
              <a:t>Ignore it / Avoid it / Do Nothing</a:t>
            </a:r>
          </a:p>
          <a:p>
            <a:r>
              <a:rPr lang="en-US" sz="2800" dirty="0"/>
              <a:t>	Anxiety: 				Fear of Separation:	        Trust:</a:t>
            </a:r>
          </a:p>
          <a:p>
            <a:r>
              <a:rPr lang="en-US" sz="2800" dirty="0"/>
              <a:t>2) Talk Behind Their Back</a:t>
            </a:r>
          </a:p>
          <a:p>
            <a:r>
              <a:rPr lang="en-US" sz="2800" dirty="0"/>
              <a:t>  	Anxiety: 				Fear of Separation:         Trust:</a:t>
            </a:r>
          </a:p>
          <a:p>
            <a:r>
              <a:rPr lang="en-US" sz="2800" dirty="0"/>
              <a:t>3) Look to the Leader/Boss/Rescuer to Take Care of It</a:t>
            </a:r>
          </a:p>
          <a:p>
            <a:r>
              <a:rPr lang="en-US" sz="2800" dirty="0"/>
              <a:t>	Anxiety: 				Fear of Separation:         Trust:</a:t>
            </a:r>
          </a:p>
          <a:p>
            <a:r>
              <a:rPr lang="en-US" sz="2800" dirty="0"/>
              <a:t>4) One-On-One Conversation</a:t>
            </a:r>
          </a:p>
          <a:p>
            <a:r>
              <a:rPr lang="en-US" sz="2800" dirty="0"/>
              <a:t>	Anxiety: 				Fear of Separation:          Trust:</a:t>
            </a:r>
          </a:p>
          <a:p>
            <a:endParaRPr lang="en-US" sz="2600" dirty="0"/>
          </a:p>
          <a:p>
            <a:endParaRPr lang="en-US" sz="2600" dirty="0"/>
          </a:p>
          <a:p>
            <a:endParaRPr lang="en-US" sz="1800" dirty="0"/>
          </a:p>
        </p:txBody>
      </p:sp>
      <p:sp>
        <p:nvSpPr>
          <p:cNvPr id="6" name="Down Arrow 3">
            <a:extLst>
              <a:ext uri="{FF2B5EF4-FFF2-40B4-BE49-F238E27FC236}">
                <a16:creationId xmlns:a16="http://schemas.microsoft.com/office/drawing/2014/main" id="{67297188-57E6-4659-BD04-DECDDC2A590C}"/>
              </a:ext>
            </a:extLst>
          </p:cNvPr>
          <p:cNvSpPr/>
          <p:nvPr/>
        </p:nvSpPr>
        <p:spPr>
          <a:xfrm flipV="1">
            <a:off x="8769359" y="2922176"/>
            <a:ext cx="495300" cy="5598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Down Arrow 3">
            <a:extLst>
              <a:ext uri="{FF2B5EF4-FFF2-40B4-BE49-F238E27FC236}">
                <a16:creationId xmlns:a16="http://schemas.microsoft.com/office/drawing/2014/main" id="{127A15D0-3EF4-4DC2-8154-7FC9AD055C3A}"/>
              </a:ext>
            </a:extLst>
          </p:cNvPr>
          <p:cNvSpPr/>
          <p:nvPr/>
        </p:nvSpPr>
        <p:spPr>
          <a:xfrm>
            <a:off x="4764089" y="2950903"/>
            <a:ext cx="495300" cy="5238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Down Arrow 3">
            <a:extLst>
              <a:ext uri="{FF2B5EF4-FFF2-40B4-BE49-F238E27FC236}">
                <a16:creationId xmlns:a16="http://schemas.microsoft.com/office/drawing/2014/main" id="{94B6DC61-D1F2-45AA-A980-7F70C8A2C11C}"/>
              </a:ext>
            </a:extLst>
          </p:cNvPr>
          <p:cNvSpPr/>
          <p:nvPr/>
        </p:nvSpPr>
        <p:spPr>
          <a:xfrm flipV="1">
            <a:off x="8820155" y="3676903"/>
            <a:ext cx="495300" cy="5598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Down Arrow 3">
            <a:extLst>
              <a:ext uri="{FF2B5EF4-FFF2-40B4-BE49-F238E27FC236}">
                <a16:creationId xmlns:a16="http://schemas.microsoft.com/office/drawing/2014/main" id="{424D1940-3AE9-4512-86D7-B89E014B82CD}"/>
              </a:ext>
            </a:extLst>
          </p:cNvPr>
          <p:cNvSpPr/>
          <p:nvPr/>
        </p:nvSpPr>
        <p:spPr>
          <a:xfrm flipV="1">
            <a:off x="8769364" y="4434187"/>
            <a:ext cx="495300" cy="5598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Down Arrow 3">
            <a:extLst>
              <a:ext uri="{FF2B5EF4-FFF2-40B4-BE49-F238E27FC236}">
                <a16:creationId xmlns:a16="http://schemas.microsoft.com/office/drawing/2014/main" id="{F1C75FB2-7FED-4FF2-AA67-6849FF94D19D}"/>
              </a:ext>
            </a:extLst>
          </p:cNvPr>
          <p:cNvSpPr/>
          <p:nvPr/>
        </p:nvSpPr>
        <p:spPr>
          <a:xfrm>
            <a:off x="4765678" y="3688965"/>
            <a:ext cx="495300" cy="5238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Down Arrow 3">
            <a:extLst>
              <a:ext uri="{FF2B5EF4-FFF2-40B4-BE49-F238E27FC236}">
                <a16:creationId xmlns:a16="http://schemas.microsoft.com/office/drawing/2014/main" id="{2166596E-2089-4E7F-88A1-FC3B0B1F88C7}"/>
              </a:ext>
            </a:extLst>
          </p:cNvPr>
          <p:cNvSpPr/>
          <p:nvPr/>
        </p:nvSpPr>
        <p:spPr>
          <a:xfrm>
            <a:off x="4764089" y="4641213"/>
            <a:ext cx="495300" cy="5238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Down Arrow 3">
            <a:extLst>
              <a:ext uri="{FF2B5EF4-FFF2-40B4-BE49-F238E27FC236}">
                <a16:creationId xmlns:a16="http://schemas.microsoft.com/office/drawing/2014/main" id="{D05AD8B5-CE0B-4DE1-9763-22E896DF2260}"/>
              </a:ext>
            </a:extLst>
          </p:cNvPr>
          <p:cNvSpPr/>
          <p:nvPr/>
        </p:nvSpPr>
        <p:spPr>
          <a:xfrm flipV="1">
            <a:off x="4764089" y="5402111"/>
            <a:ext cx="495300" cy="5238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Down Arrow 3">
            <a:extLst>
              <a:ext uri="{FF2B5EF4-FFF2-40B4-BE49-F238E27FC236}">
                <a16:creationId xmlns:a16="http://schemas.microsoft.com/office/drawing/2014/main" id="{94854058-5A0D-4E4C-975F-8A55300184E1}"/>
              </a:ext>
            </a:extLst>
          </p:cNvPr>
          <p:cNvSpPr/>
          <p:nvPr/>
        </p:nvSpPr>
        <p:spPr>
          <a:xfrm>
            <a:off x="8608800" y="5248178"/>
            <a:ext cx="495300" cy="559876"/>
          </a:xfrm>
          <a:prstGeom prst="downArrow">
            <a:avLst>
              <a:gd name="adj1" fmla="val 50000"/>
              <a:gd name="adj2" fmla="val 521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Down Arrow 3">
            <a:extLst>
              <a:ext uri="{FF2B5EF4-FFF2-40B4-BE49-F238E27FC236}">
                <a16:creationId xmlns:a16="http://schemas.microsoft.com/office/drawing/2014/main" id="{0251FE6E-8D90-40BC-B267-5C867657BDE1}"/>
              </a:ext>
            </a:extLst>
          </p:cNvPr>
          <p:cNvSpPr/>
          <p:nvPr/>
        </p:nvSpPr>
        <p:spPr>
          <a:xfrm flipV="1">
            <a:off x="9041173" y="5216865"/>
            <a:ext cx="495300" cy="5598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Down Arrow 3">
            <a:extLst>
              <a:ext uri="{FF2B5EF4-FFF2-40B4-BE49-F238E27FC236}">
                <a16:creationId xmlns:a16="http://schemas.microsoft.com/office/drawing/2014/main" id="{5A6DB880-7A4A-4D71-ABEE-731AA3DD4B89}"/>
              </a:ext>
            </a:extLst>
          </p:cNvPr>
          <p:cNvSpPr/>
          <p:nvPr/>
        </p:nvSpPr>
        <p:spPr>
          <a:xfrm>
            <a:off x="10283829" y="2949645"/>
            <a:ext cx="495300" cy="5238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Down Arrow 3">
            <a:extLst>
              <a:ext uri="{FF2B5EF4-FFF2-40B4-BE49-F238E27FC236}">
                <a16:creationId xmlns:a16="http://schemas.microsoft.com/office/drawing/2014/main" id="{EFFB354B-E8DE-425B-AFF1-E2CD443DDF79}"/>
              </a:ext>
            </a:extLst>
          </p:cNvPr>
          <p:cNvSpPr/>
          <p:nvPr/>
        </p:nvSpPr>
        <p:spPr>
          <a:xfrm>
            <a:off x="10321929" y="3712904"/>
            <a:ext cx="495300" cy="5238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Down Arrow 3">
            <a:extLst>
              <a:ext uri="{FF2B5EF4-FFF2-40B4-BE49-F238E27FC236}">
                <a16:creationId xmlns:a16="http://schemas.microsoft.com/office/drawing/2014/main" id="{4DAD484A-6A00-4483-85D0-C18FA523675C}"/>
              </a:ext>
            </a:extLst>
          </p:cNvPr>
          <p:cNvSpPr/>
          <p:nvPr/>
        </p:nvSpPr>
        <p:spPr>
          <a:xfrm>
            <a:off x="10321929" y="4511800"/>
            <a:ext cx="495300" cy="5238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Down Arrow 3">
            <a:extLst>
              <a:ext uri="{FF2B5EF4-FFF2-40B4-BE49-F238E27FC236}">
                <a16:creationId xmlns:a16="http://schemas.microsoft.com/office/drawing/2014/main" id="{32BF83A9-D2E7-4075-8A12-74270E2719B6}"/>
              </a:ext>
            </a:extLst>
          </p:cNvPr>
          <p:cNvSpPr/>
          <p:nvPr/>
        </p:nvSpPr>
        <p:spPr>
          <a:xfrm flipV="1">
            <a:off x="10742614" y="5246351"/>
            <a:ext cx="495300" cy="5238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Down Arrow 3">
            <a:extLst>
              <a:ext uri="{FF2B5EF4-FFF2-40B4-BE49-F238E27FC236}">
                <a16:creationId xmlns:a16="http://schemas.microsoft.com/office/drawing/2014/main" id="{FB2CD65C-A540-41C5-B27E-E56628CF61B0}"/>
              </a:ext>
            </a:extLst>
          </p:cNvPr>
          <p:cNvSpPr/>
          <p:nvPr/>
        </p:nvSpPr>
        <p:spPr>
          <a:xfrm>
            <a:off x="10283829" y="5310696"/>
            <a:ext cx="495300" cy="5238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6747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2">
      <a:dk1>
        <a:srgbClr val="727272"/>
      </a:dk1>
      <a:lt1>
        <a:srgbClr val="FFFFFF"/>
      </a:lt1>
      <a:dk2>
        <a:srgbClr val="364556"/>
      </a:dk2>
      <a:lt2>
        <a:srgbClr val="FFFFFF"/>
      </a:lt2>
      <a:accent1>
        <a:srgbClr val="101772"/>
      </a:accent1>
      <a:accent2>
        <a:srgbClr val="30615D"/>
      </a:accent2>
      <a:accent3>
        <a:srgbClr val="C79557"/>
      </a:accent3>
      <a:accent4>
        <a:srgbClr val="FEB833"/>
      </a:accent4>
      <a:accent5>
        <a:srgbClr val="768EA9"/>
      </a:accent5>
      <a:accent6>
        <a:srgbClr val="468C87"/>
      </a:accent6>
      <a:hlink>
        <a:srgbClr val="454151"/>
      </a:hlink>
      <a:folHlink>
        <a:srgbClr val="7D787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27370</TotalTime>
  <Words>1739</Words>
  <Application>Microsoft Office PowerPoint</Application>
  <PresentationFormat>Widescreen</PresentationFormat>
  <Paragraphs>211</Paragraphs>
  <Slides>29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-apple-system</vt:lpstr>
      <vt:lpstr>Arial</vt:lpstr>
      <vt:lpstr>Calibri</vt:lpstr>
      <vt:lpstr>Calibri Light</vt:lpstr>
      <vt:lpstr>Century Gothic</vt:lpstr>
      <vt:lpstr>Cochocib Script Latin Pro</vt:lpstr>
      <vt:lpstr>HZCU League Press</vt:lpstr>
      <vt:lpstr>Roboto</vt:lpstr>
      <vt:lpstr>system-ui</vt:lpstr>
      <vt:lpstr>Wingdings</vt:lpstr>
      <vt:lpstr>Office Theme</vt:lpstr>
      <vt:lpstr>Build Credibility for Self and Trust &amp; Accountability in  Teams  </vt:lpstr>
      <vt:lpstr>Gaps in Executive-Level Skills</vt:lpstr>
      <vt:lpstr>Building Trust and Accountable Teams</vt:lpstr>
      <vt:lpstr>Building Trust and Accountable Teams</vt:lpstr>
      <vt:lpstr>Building Trust and Accountable Teams</vt:lpstr>
      <vt:lpstr>Building Trust and Accountable Teams</vt:lpstr>
      <vt:lpstr>Building Trust and Accountable Teams</vt:lpstr>
      <vt:lpstr>Building Trust and Accountable Teams</vt:lpstr>
      <vt:lpstr>Building Trust and Accountable Teams</vt:lpstr>
      <vt:lpstr>Building Trust and Accountable Teams</vt:lpstr>
      <vt:lpstr>Building Trust and Accountable Teams</vt:lpstr>
      <vt:lpstr>Commitment to Improve Accountability and Trust </vt:lpstr>
      <vt:lpstr>No Pairing Code of Conduct</vt:lpstr>
      <vt:lpstr>PowerPoint Presentation</vt:lpstr>
      <vt:lpstr>RESISTANCE BRAIN vs. RECEPTIVE BRAIN</vt:lpstr>
      <vt:lpstr>PowerPoint Presentation</vt:lpstr>
      <vt:lpstr>PowerPoint Presentation</vt:lpstr>
      <vt:lpstr>Neocortex Questions by Bill Crafword</vt:lpstr>
      <vt:lpstr>Neocortex Questions by Bill Crafword</vt:lpstr>
      <vt:lpstr>Neocortex Questions by Bill Crafword</vt:lpstr>
      <vt:lpstr>Neocortex Questions by Bill Crafword</vt:lpstr>
      <vt:lpstr>Shut Down the Drama Zone!</vt:lpstr>
      <vt:lpstr>Shutting Down the Drama Zone</vt:lpstr>
      <vt:lpstr>Shutting Down the Drama Zone</vt:lpstr>
      <vt:lpstr>Master Crucial Conversations</vt:lpstr>
      <vt:lpstr>Investing in culture will drive financial results &amp; profitability.</vt:lpstr>
      <vt:lpstr>MOVE YOUR ORGANIZATION &amp;  TEAM FORWARD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Marlene Robinson</dc:creator>
  <cp:lastModifiedBy>Malia Rogers</cp:lastModifiedBy>
  <cp:revision>89</cp:revision>
  <dcterms:created xsi:type="dcterms:W3CDTF">2022-01-16T00:20:47Z</dcterms:created>
  <dcterms:modified xsi:type="dcterms:W3CDTF">2024-03-27T16:38:38Z</dcterms:modified>
</cp:coreProperties>
</file>